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16" r:id="rId2"/>
    <p:sldId id="510" r:id="rId3"/>
    <p:sldId id="519" r:id="rId4"/>
  </p:sldIdLst>
  <p:sldSz cx="9144000" cy="6858000" type="overhead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215"/>
    <a:srgbClr val="CC66FF"/>
    <a:srgbClr val="FF6600"/>
    <a:srgbClr val="3366FF"/>
    <a:srgbClr val="00CC99"/>
    <a:srgbClr val="00FF99"/>
    <a:srgbClr val="66CCFF"/>
    <a:srgbClr val="00CC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5" autoAdjust="0"/>
  </p:normalViewPr>
  <p:slideViewPr>
    <p:cSldViewPr snapToGrid="0">
      <p:cViewPr varScale="1">
        <p:scale>
          <a:sx n="99" d="100"/>
          <a:sy n="99" d="100"/>
        </p:scale>
        <p:origin x="1260" y="78"/>
      </p:cViewPr>
      <p:guideLst>
        <p:guide orient="horz"/>
        <p:guide pos="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2016 $390.05 </a:t>
            </a:r>
            <a:r>
              <a:rPr lang="en-US" sz="2800" b="1" dirty="0">
                <a:solidFill>
                  <a:schemeClr val="tx1"/>
                </a:solidFill>
              </a:rPr>
              <a:t>Billion</a:t>
            </a:r>
          </a:p>
        </c:rich>
      </c:tx>
      <c:layout>
        <c:manualLayout>
          <c:xMode val="edge"/>
          <c:yMode val="edge"/>
          <c:x val="0.23238275995110078"/>
          <c:y val="3.6706417132641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25196850393523E-5"/>
          <c:y val="0.22455387184350276"/>
          <c:w val="0.69668857067960344"/>
          <c:h val="0.6479231753632348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FF99"/>
            </a:solidFill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4B-4CF4-A6D7-06048A513EF2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4B-4CF4-A6D7-06048A513EF2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4B-4CF4-A6D7-06048A513EF2}"/>
              </c:ext>
            </c:extLst>
          </c:dPt>
          <c:dPt>
            <c:idx val="3"/>
            <c:bubble3D val="0"/>
            <c:spPr>
              <a:solidFill>
                <a:srgbClr val="33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14B-4CF4-A6D7-06048A513EF2}"/>
              </c:ext>
            </c:extLst>
          </c:dPt>
          <c:dPt>
            <c:idx val="4"/>
            <c:bubble3D val="0"/>
            <c:spPr>
              <a:solidFill>
                <a:srgbClr val="00CC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14B-4CF4-A6D7-06048A513EF2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14B-4CF4-A6D7-06048A513EF2}"/>
              </c:ext>
            </c:extLst>
          </c:dPt>
          <c:dPt>
            <c:idx val="6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14B-4CF4-A6D7-06048A513EF2}"/>
              </c:ext>
            </c:extLst>
          </c:dPt>
          <c:dPt>
            <c:idx val="7"/>
            <c:bubble3D val="0"/>
            <c:spPr>
              <a:solidFill>
                <a:srgbClr val="66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14B-4CF4-A6D7-06048A513EF2}"/>
              </c:ext>
            </c:extLst>
          </c:dPt>
          <c:dPt>
            <c:idx val="8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14B-4CF4-A6D7-06048A513EF2}"/>
              </c:ext>
            </c:extLst>
          </c:dPt>
          <c:dPt>
            <c:idx val="9"/>
            <c:bubble3D val="0"/>
            <c:spPr>
              <a:solidFill>
                <a:srgbClr val="FF421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14B-4CF4-A6D7-06048A513EF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FAEA-4224-864C-C3CDF9B15CEF}"/>
              </c:ext>
            </c:extLst>
          </c:dPt>
          <c:dLbls>
            <c:dLbl>
              <c:idx val="0"/>
              <c:layout>
                <c:manualLayout>
                  <c:x val="1.3115410597656146E-2"/>
                  <c:y val="-4.9231777450106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24250E-7004-4797-A842-DB0A523D6572}" type="CATEGORYNAME">
                      <a:rPr lang="en-US" sz="1400" b="1" dirty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 dirty="0"/>
                      <a:t>
</a:t>
                    </a:r>
                    <a:fld id="{E0190B33-298A-4076-AD77-C3CF4FDCD2CD}" type="VALUE">
                      <a:rPr lang="en-US" sz="1400" b="1" baseline="0" smtClean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 dirty="0"/>
                      <a:t> - </a:t>
                    </a:r>
                    <a:fld id="{44FB96DE-FD01-4DF7-B91A-ABF5534BA35C}" type="PERCENTAGE">
                      <a:rPr lang="en-US" sz="1400" b="1" baseline="0" smtClean="0"/>
                      <a:pPr>
                        <a:defRPr sz="1400"/>
                      </a:pPr>
                      <a:t>[PERCENTAGE]</a:t>
                    </a:fld>
                    <a:endParaRPr lang="en-US" sz="1400" b="1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33974919801684"/>
                      <c:h val="9.903844266460394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4B-4CF4-A6D7-06048A513EF2}"/>
                </c:ext>
              </c:extLst>
            </c:dLbl>
            <c:dLbl>
              <c:idx val="1"/>
              <c:layout>
                <c:manualLayout>
                  <c:x val="5.22111980955038E-2"/>
                  <c:y val="1.8040618280540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661B75-7B05-426E-A89B-6B6849DFAE44}" type="CATEGORYNAME">
                      <a:rPr lang="en-US" sz="1400" b="1" dirty="0"/>
                      <a:pPr>
                        <a:defRPr/>
                      </a:pPr>
                      <a:t>[CATEGORY NAME]</a:t>
                    </a:fld>
                    <a:r>
                      <a:rPr lang="en-US" sz="1400" b="1" baseline="0" dirty="0"/>
                      <a:t>
$11.05 - </a:t>
                    </a:r>
                    <a:fld id="{07B726F2-4406-40E5-BDD9-93592B7DA8B7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72524267799857"/>
                      <c:h val="9.899882154429313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4B-4CF4-A6D7-06048A513EF2}"/>
                </c:ext>
              </c:extLst>
            </c:dLbl>
            <c:dLbl>
              <c:idx val="2"/>
              <c:layout>
                <c:manualLayout>
                  <c:x val="1.4455013285750783E-2"/>
                  <c:y val="5.32901806912752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4ABD29-29A1-418C-8F9D-CDF420BCBF5E}" type="CATEGORYNAME">
                      <a:rPr lang="en-US" sz="1400" b="1" smtClean="0"/>
                      <a:pPr>
                        <a:defRPr/>
                      </a:pPr>
                      <a:t>[CATEGORY NAME]</a:t>
                    </a:fld>
                    <a:endParaRPr lang="en-US" sz="1400" b="1" dirty="0"/>
                  </a:p>
                  <a:p>
                    <a:pPr>
                      <a:defRPr/>
                    </a:pPr>
                    <a:r>
                      <a:rPr lang="en-US" sz="1400" b="1" dirty="0"/>
                      <a:t>$22.03 - </a:t>
                    </a:r>
                    <a:fld id="{BFAD7191-8AA6-4980-BECB-7359F93D724F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1707094487425"/>
                      <c:h val="0.100110939136870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14B-4CF4-A6D7-06048A513EF2}"/>
                </c:ext>
              </c:extLst>
            </c:dLbl>
            <c:dLbl>
              <c:idx val="3"/>
              <c:layout>
                <c:manualLayout>
                  <c:x val="-6.8163503291377662E-3"/>
                  <c:y val="-4.79447883141683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5B4EA-E084-44DB-833A-358D75ECA6B4}" type="CATEGORYNAME">
                      <a:rPr lang="en-US" sz="1400" b="1" i="0" smtClean="0"/>
                      <a:pPr>
                        <a:defRPr/>
                      </a:pPr>
                      <a:t>[CATEGORY NAME]</a:t>
                    </a:fld>
                    <a:endParaRPr lang="en-US" sz="1400" b="1" i="0" dirty="0"/>
                  </a:p>
                  <a:p>
                    <a:pPr>
                      <a:defRPr/>
                    </a:pPr>
                    <a:r>
                      <a:rPr lang="en-US" sz="1400" b="0" dirty="0"/>
                      <a:t> </a:t>
                    </a:r>
                    <a:r>
                      <a:rPr lang="en-US" sz="1400" b="1" dirty="0"/>
                      <a:t>$18.21 - </a:t>
                    </a:r>
                    <a:fld id="{5853E481-1B0F-442A-AA19-0CB9571AA0D0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39821411212487"/>
                      <c:h val="0.108754159308891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14B-4CF4-A6D7-06048A513EF2}"/>
                </c:ext>
              </c:extLst>
            </c:dLbl>
            <c:dLbl>
              <c:idx val="4"/>
              <c:layout>
                <c:manualLayout>
                  <c:x val="2.197130895824791E-2"/>
                  <c:y val="-4.12042937897035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EEFDCB-8580-4830-85A0-8826E91F7083}" type="CATEGORYNAME">
                      <a:rPr lang="en-US" sz="1400" b="1" smtClean="0"/>
                      <a:pPr>
                        <a:defRPr/>
                      </a:pPr>
                      <a:t>[CATEGORY NAME]</a:t>
                    </a:fld>
                    <a:endParaRPr lang="en-US" sz="1400" b="1" dirty="0"/>
                  </a:p>
                  <a:p>
                    <a:pPr>
                      <a:defRPr/>
                    </a:pPr>
                    <a:r>
                      <a:rPr lang="en-US" sz="1400" b="1" dirty="0"/>
                      <a:t> </a:t>
                    </a:r>
                    <a:r>
                      <a:rPr lang="en-US" sz="1400" b="1" baseline="0" dirty="0"/>
                      <a:t>$29.89 - </a:t>
                    </a:r>
                    <a:fld id="{B7CFB771-804E-4C64-B0BA-B7D9D6633CEF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67784582482746"/>
                      <c:h val="9.62175279474296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14B-4CF4-A6D7-06048A513EF2}"/>
                </c:ext>
              </c:extLst>
            </c:dLbl>
            <c:dLbl>
              <c:idx val="5"/>
              <c:layout>
                <c:manualLayout>
                  <c:x val="-0.10871851785342034"/>
                  <c:y val="-0.2579782866864565"/>
                </c:manualLayout>
              </c:layout>
              <c:tx>
                <c:rich>
                  <a:bodyPr/>
                  <a:lstStyle/>
                  <a:p>
                    <a:fld id="{062BB5C5-1F66-4ABC-8D78-8686BF75EE65}" type="CATEGORYNAME">
                      <a:rPr lang="en-US" sz="1600" b="1" smtClean="0">
                        <a:solidFill>
                          <a:schemeClr val="tx1"/>
                        </a:solidFill>
                        <a:effectLst/>
                      </a:rPr>
                      <a:pPr/>
                      <a:t>[CATEGORY NAME]</a:t>
                    </a:fld>
                    <a:r>
                      <a:rPr lang="en-US" sz="1600" b="1" dirty="0">
                        <a:solidFill>
                          <a:schemeClr val="tx1"/>
                        </a:solidFill>
                        <a:effectLst/>
                      </a:rPr>
                      <a:t>  </a:t>
                    </a:r>
                  </a:p>
                  <a:p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$33.14 – 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505770112069"/>
                      <c:h val="0.123915962513331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14B-4CF4-A6D7-06048A513EF2}"/>
                </c:ext>
              </c:extLst>
            </c:dLbl>
            <c:dLbl>
              <c:idx val="6"/>
              <c:layout>
                <c:manualLayout>
                  <c:x val="0.11853520601682697"/>
                  <c:y val="-0.29264813755289792"/>
                </c:manualLayout>
              </c:layout>
              <c:tx>
                <c:rich>
                  <a:bodyPr/>
                  <a:lstStyle/>
                  <a:p>
                    <a:fld id="{8B6F3702-E1B7-4F1D-A1BB-A54D8E39B914}" type="CATEGORYNAME">
                      <a:rPr lang="en-US" sz="1600" b="1" smtClean="0">
                        <a:solidFill>
                          <a:schemeClr val="tx1"/>
                        </a:solidFill>
                        <a:effectLst/>
                      </a:rPr>
                      <a:pPr/>
                      <a:t>[CATEGORY NAME]</a:t>
                    </a:fld>
                    <a:r>
                      <a:rPr lang="en-US" sz="1600" b="1" dirty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</a:p>
                  <a:p>
                    <a:r>
                      <a:rPr lang="en-US" sz="1600" b="1" dirty="0">
                        <a:solidFill>
                          <a:schemeClr val="tx1"/>
                        </a:solidFill>
                        <a:effectLst/>
                      </a:rPr>
                      <a:t> $40.56 - </a:t>
                    </a:r>
                    <a:fld id="{D045A4A1-4FC0-4CB0-B299-415B39D44C10}" type="PERCENTAGE">
                      <a:rPr lang="en-US" sz="1600" b="1" baseline="0" smtClean="0">
                        <a:solidFill>
                          <a:schemeClr val="tx1"/>
                        </a:solidFill>
                        <a:effectLst/>
                      </a:rPr>
                      <a:pPr/>
                      <a:t>[PERCENTAGE]</a:t>
                    </a:fld>
                    <a:endParaRPr lang="en-US" sz="1600" b="1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14B-4CF4-A6D7-06048A513EF2}"/>
                </c:ext>
              </c:extLst>
            </c:dLbl>
            <c:dLbl>
              <c:idx val="7"/>
              <c:layout>
                <c:manualLayout>
                  <c:x val="3.1699177425701282E-2"/>
                  <c:y val="-0.192455866070435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AB09CE-271D-4A48-B678-B34EBD101D04}" type="CATEGORYNAME">
                      <a:rPr lang="en-US" sz="1600" b="1" smtClean="0">
                        <a:solidFill>
                          <a:schemeClr val="tx1"/>
                        </a:solidFill>
                        <a:effectLst/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="1" dirty="0">
                        <a:solidFill>
                          <a:schemeClr val="tx1"/>
                        </a:solidFill>
                        <a:effectLst/>
                      </a:rPr>
                      <a:t>  </a:t>
                    </a:r>
                    <a:r>
                      <a:rPr lang="en-US" sz="1600" b="1">
                        <a:solidFill>
                          <a:schemeClr val="tx1"/>
                        </a:solidFill>
                        <a:effectLst/>
                      </a:rPr>
                      <a:t>$46.80</a:t>
                    </a:r>
                    <a:r>
                      <a:rPr lang="en-US" sz="1600" b="1" baseline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- </a:t>
                    </a:r>
                    <a:fld id="{F6075960-3634-4B32-BC3A-87F764F04CCB}" type="PERCENTAGE">
                      <a:rPr lang="en-US" sz="1600" b="1" baseline="0" smtClean="0">
                        <a:solidFill>
                          <a:schemeClr val="tx1"/>
                        </a:solidFill>
                        <a:effectLst/>
                      </a:rPr>
                      <a:pPr>
                        <a:defRPr/>
                      </a:pPr>
                      <a:t>[PERCENTAGE]</a:t>
                    </a:fld>
                    <a:endParaRPr lang="en-US" sz="1600" b="1" baseline="0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68466159930114"/>
                      <c:h val="0.11849168574417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14B-4CF4-A6D7-06048A513EF2}"/>
                </c:ext>
              </c:extLst>
            </c:dLbl>
            <c:dLbl>
              <c:idx val="8"/>
              <c:layout>
                <c:manualLayout>
                  <c:x val="4.4768930568480012E-2"/>
                  <c:y val="3.88447826254481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5274ED-6895-4EAC-BAC7-407E3941A91C}" type="CATEGORYNAME"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
</a:t>
                    </a:r>
                    <a:fld id="{99CDE5FE-3776-4EC1-98B7-BBFE627FACD3}" type="VALUE">
                      <a:rPr lang="en-US" sz="1600" b="1" baseline="0" smtClean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- 15%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70171464728049"/>
                      <c:h val="0.170807013156392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14B-4CF4-A6D7-06048A513EF2}"/>
                </c:ext>
              </c:extLst>
            </c:dLbl>
            <c:dLbl>
              <c:idx val="9"/>
              <c:layout>
                <c:manualLayout>
                  <c:x val="-0.11534965414375421"/>
                  <c:y val="0.171343170518396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4FD392-D275-43D7-A56B-3144E9342494}" type="CATEGORYNAME"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
</a:t>
                    </a:r>
                    <a:fld id="{D3160AF3-7DB1-466F-B237-CFE4EB826998}" type="VALUE">
                      <a:rPr lang="en-US" sz="1600" b="1" baseline="0" smtClean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600" b="1" baseline="0" dirty="0">
                        <a:solidFill>
                          <a:schemeClr val="tx1"/>
                        </a:solidFill>
                        <a:effectLst/>
                      </a:rPr>
                      <a:t> - 32%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93542254785811"/>
                      <c:h val="0.170553110839538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14B-4CF4-A6D7-06048A513EF2}"/>
                </c:ext>
              </c:extLst>
            </c:dLbl>
            <c:dLbl>
              <c:idx val="10"/>
              <c:layout>
                <c:manualLayout>
                  <c:x val="-4.7950886690689441E-2"/>
                  <c:y val="0.145116351600002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03F434-7C92-498F-B044-6EDAC07358B3}" type="CATEGORYNAME">
                      <a:rPr lang="en-US" sz="16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- $119.30</a:t>
                    </a:r>
                    <a:r>
                      <a:rPr lang="en-US" sz="1600" b="1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fld id="{159610E7-E69C-4522-9112-B9D7D19E05B3}" type="PERCENTAGE">
                      <a:rPr lang="en-US" sz="1600" b="1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[PERCENTAGE]</a:t>
                    </a:fld>
                    <a:endParaRPr lang="en-US" sz="1600" b="1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84153305560197"/>
                      <c:h val="0.116268359300312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FAEA-4224-864C-C3CDF9B15CEF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Gifts to individuals</c:v>
                </c:pt>
                <c:pt idx="1">
                  <c:v>Environment/animals</c:v>
                </c:pt>
                <c:pt idx="2">
                  <c:v>International affairs</c:v>
                </c:pt>
                <c:pt idx="3">
                  <c:v>Arts, culture, and humanities</c:v>
                </c:pt>
                <c:pt idx="4">
                  <c:v>Public-society benefit</c:v>
                </c:pt>
                <c:pt idx="5">
                  <c:v>Health</c:v>
                </c:pt>
                <c:pt idx="6">
                  <c:v>Gifts to foundations</c:v>
                </c:pt>
                <c:pt idx="7">
                  <c:v>Human services</c:v>
                </c:pt>
                <c:pt idx="8">
                  <c:v>Education</c:v>
                </c:pt>
                <c:pt idx="9">
                  <c:v>Religion</c:v>
                </c:pt>
              </c:strCache>
            </c:str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7.12</c:v>
                </c:pt>
                <c:pt idx="1">
                  <c:v>11.05</c:v>
                </c:pt>
                <c:pt idx="2">
                  <c:v>22.03</c:v>
                </c:pt>
                <c:pt idx="3">
                  <c:v>18.21</c:v>
                </c:pt>
                <c:pt idx="4">
                  <c:v>29.89</c:v>
                </c:pt>
                <c:pt idx="5">
                  <c:v>33.14</c:v>
                </c:pt>
                <c:pt idx="6">
                  <c:v>40.56</c:v>
                </c:pt>
                <c:pt idx="7">
                  <c:v>46.8</c:v>
                </c:pt>
                <c:pt idx="8">
                  <c:v>59.77</c:v>
                </c:pt>
                <c:pt idx="9">
                  <c:v>112.94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14B-4CF4-A6D7-06048A513EF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0.95352</cdr:y>
    </cdr:from>
    <cdr:to>
      <cdr:x>1</cdr:x>
      <cdr:y>0.98771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150682"/>
          <a:ext cx="8932126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kumimoji="0" lang="en-US" sz="1200" dirty="0">
              <a:solidFill>
                <a:srgbClr val="000000"/>
              </a:solidFill>
            </a:rPr>
            <a:t>    Design: ©2017 Alexander Macnab &amp; Co.                                         Source Data: Giving USA Foundation | </a:t>
          </a:r>
          <a:r>
            <a:rPr kumimoji="0" lang="en-US" sz="1200" i="1" dirty="0">
              <a:solidFill>
                <a:srgbClr val="000000"/>
              </a:solidFill>
            </a:rPr>
            <a:t>Giving USA 2017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Alexander Macnab &amp; Co.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8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8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EB92789-5F0D-46C8-ACBC-150047AB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Alexander Macnab &amp; Co.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8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49787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275"/>
            <a:ext cx="5147945" cy="418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9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8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572F48C-F9DF-48F3-B6A3-CC58755AA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9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7888"/>
            <a:ext cx="82296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5422900"/>
            <a:ext cx="82296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00300"/>
            <a:ext cx="7721600" cy="2057400"/>
          </a:xfrm>
        </p:spPr>
        <p:txBody>
          <a:bodyPr/>
          <a:lstStyle>
            <a:lvl1pPr>
              <a:lnSpc>
                <a:spcPct val="80000"/>
              </a:lnSpc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67331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23421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33403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179021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9588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48192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1927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21534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38432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55437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3462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8889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1619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43" y="1308327"/>
            <a:ext cx="8229600" cy="12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5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00F0"/>
        </a:buClr>
        <a:buFont typeface="Monotype Sorts" charset="2"/>
        <a:buChar char="z"/>
        <a:defRPr kumimoji="1"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y"/>
        <a:defRPr kumimoji="1" sz="4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x"/>
        <a:defRPr kumimoji="1" sz="4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67788" y="2740063"/>
            <a:ext cx="1512171" cy="1792573"/>
            <a:chOff x="2712" y="1527"/>
            <a:chExt cx="768" cy="1092"/>
          </a:xfrm>
        </p:grpSpPr>
        <p:sp>
          <p:nvSpPr>
            <p:cNvPr id="4121" name="Freeform 4"/>
            <p:cNvSpPr>
              <a:spLocks/>
            </p:cNvSpPr>
            <p:nvPr/>
          </p:nvSpPr>
          <p:spPr bwMode="auto">
            <a:xfrm>
              <a:off x="2832" y="2143"/>
              <a:ext cx="396" cy="476"/>
            </a:xfrm>
            <a:custGeom>
              <a:avLst/>
              <a:gdLst>
                <a:gd name="T0" fmla="*/ 0 w 461"/>
                <a:gd name="T1" fmla="*/ 14 h 489"/>
                <a:gd name="T2" fmla="*/ 35 w 461"/>
                <a:gd name="T3" fmla="*/ 14 h 489"/>
                <a:gd name="T4" fmla="*/ 70 w 461"/>
                <a:gd name="T5" fmla="*/ 7 h 489"/>
                <a:gd name="T6" fmla="*/ 98 w 461"/>
                <a:gd name="T7" fmla="*/ 7 h 489"/>
                <a:gd name="T8" fmla="*/ 133 w 461"/>
                <a:gd name="T9" fmla="*/ 7 h 489"/>
                <a:gd name="T10" fmla="*/ 167 w 461"/>
                <a:gd name="T11" fmla="*/ 7 h 489"/>
                <a:gd name="T12" fmla="*/ 195 w 461"/>
                <a:gd name="T13" fmla="*/ 0 h 489"/>
                <a:gd name="T14" fmla="*/ 230 w 461"/>
                <a:gd name="T15" fmla="*/ 0 h 489"/>
                <a:gd name="T16" fmla="*/ 265 w 461"/>
                <a:gd name="T17" fmla="*/ 0 h 489"/>
                <a:gd name="T18" fmla="*/ 293 w 461"/>
                <a:gd name="T19" fmla="*/ 0 h 489"/>
                <a:gd name="T20" fmla="*/ 328 w 461"/>
                <a:gd name="T21" fmla="*/ 0 h 489"/>
                <a:gd name="T22" fmla="*/ 363 w 461"/>
                <a:gd name="T23" fmla="*/ 0 h 489"/>
                <a:gd name="T24" fmla="*/ 391 w 461"/>
                <a:gd name="T25" fmla="*/ 0 h 489"/>
                <a:gd name="T26" fmla="*/ 426 w 461"/>
                <a:gd name="T27" fmla="*/ 0 h 489"/>
                <a:gd name="T28" fmla="*/ 461 w 461"/>
                <a:gd name="T29" fmla="*/ 0 h 489"/>
                <a:gd name="T30" fmla="*/ 461 w 461"/>
                <a:gd name="T31" fmla="*/ 489 h 489"/>
                <a:gd name="T32" fmla="*/ 0 w 461"/>
                <a:gd name="T33" fmla="*/ 14 h 4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1" h="489">
                  <a:moveTo>
                    <a:pt x="0" y="14"/>
                  </a:moveTo>
                  <a:lnTo>
                    <a:pt x="35" y="14"/>
                  </a:lnTo>
                  <a:lnTo>
                    <a:pt x="70" y="7"/>
                  </a:lnTo>
                  <a:lnTo>
                    <a:pt x="98" y="7"/>
                  </a:lnTo>
                  <a:lnTo>
                    <a:pt x="133" y="7"/>
                  </a:lnTo>
                  <a:lnTo>
                    <a:pt x="167" y="7"/>
                  </a:lnTo>
                  <a:lnTo>
                    <a:pt x="195" y="0"/>
                  </a:lnTo>
                  <a:lnTo>
                    <a:pt x="230" y="0"/>
                  </a:lnTo>
                  <a:lnTo>
                    <a:pt x="265" y="0"/>
                  </a:lnTo>
                  <a:lnTo>
                    <a:pt x="293" y="0"/>
                  </a:lnTo>
                  <a:lnTo>
                    <a:pt x="328" y="0"/>
                  </a:lnTo>
                  <a:lnTo>
                    <a:pt x="363" y="0"/>
                  </a:lnTo>
                  <a:lnTo>
                    <a:pt x="391" y="0"/>
                  </a:lnTo>
                  <a:lnTo>
                    <a:pt x="426" y="0"/>
                  </a:lnTo>
                  <a:lnTo>
                    <a:pt x="461" y="0"/>
                  </a:lnTo>
                  <a:lnTo>
                    <a:pt x="461" y="48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14"/>
            <p:cNvSpPr>
              <a:spLocks noChangeArrowheads="1"/>
            </p:cNvSpPr>
            <p:nvPr/>
          </p:nvSpPr>
          <p:spPr bwMode="auto">
            <a:xfrm>
              <a:off x="2712" y="1527"/>
              <a:ext cx="7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Corporations </a:t>
              </a:r>
              <a:endParaRPr lang="en-US" sz="2000" dirty="0"/>
            </a:p>
          </p:txBody>
        </p:sp>
        <p:sp>
          <p:nvSpPr>
            <p:cNvPr id="4124" name="Rectangle 15"/>
            <p:cNvSpPr>
              <a:spLocks noChangeArrowheads="1"/>
            </p:cNvSpPr>
            <p:nvPr/>
          </p:nvSpPr>
          <p:spPr bwMode="auto">
            <a:xfrm>
              <a:off x="2852" y="1739"/>
              <a:ext cx="39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$18.55 </a:t>
              </a:r>
              <a:endParaRPr lang="en-US" sz="1800" dirty="0"/>
            </a:p>
          </p:txBody>
        </p:sp>
        <p:sp>
          <p:nvSpPr>
            <p:cNvPr id="4125" name="Rectangle 16"/>
            <p:cNvSpPr>
              <a:spLocks noChangeArrowheads="1"/>
            </p:cNvSpPr>
            <p:nvPr/>
          </p:nvSpPr>
          <p:spPr bwMode="auto">
            <a:xfrm>
              <a:off x="2986" y="1915"/>
              <a:ext cx="22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5%</a:t>
              </a:r>
              <a:endParaRPr lang="en-US"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95299" y="2643216"/>
            <a:ext cx="4849098" cy="1847901"/>
            <a:chOff x="-298133" y="937001"/>
            <a:chExt cx="5448302" cy="3406219"/>
          </a:xfrm>
          <a:gradFill flip="none" rotWithShape="1">
            <a:gsLst>
              <a:gs pos="61000">
                <a:srgbClr val="937B84">
                  <a:lumMod val="50000"/>
                  <a:lumOff val="50000"/>
                </a:srgbClr>
              </a:gs>
              <a:gs pos="0">
                <a:srgbClr val="FFFF00"/>
              </a:gs>
              <a:gs pos="100000">
                <a:srgbClr val="3333FF"/>
              </a:gs>
            </a:gsLst>
            <a:lin ang="10800000" scaled="1"/>
            <a:tileRect/>
          </a:gradFill>
        </p:grpSpPr>
        <p:sp>
          <p:nvSpPr>
            <p:cNvPr id="4115" name="Rectangle 17"/>
            <p:cNvSpPr>
              <a:spLocks noChangeArrowheads="1"/>
            </p:cNvSpPr>
            <p:nvPr/>
          </p:nvSpPr>
          <p:spPr bwMode="auto">
            <a:xfrm>
              <a:off x="1763819" y="937001"/>
              <a:ext cx="1619754" cy="45385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Foundations</a:t>
              </a:r>
              <a:r>
                <a:rPr lang="en-US" sz="1800" dirty="0">
                  <a:solidFill>
                    <a:srgbClr val="000000"/>
                  </a:solidFill>
                </a:rPr>
                <a:t> </a:t>
              </a:r>
              <a:endParaRPr lang="en-US" sz="1800" dirty="0"/>
            </a:p>
          </p:txBody>
        </p:sp>
        <p:grpSp>
          <p:nvGrpSpPr>
            <p:cNvPr id="4116" name="Group 27"/>
            <p:cNvGrpSpPr>
              <a:grpSpLocks/>
            </p:cNvGrpSpPr>
            <p:nvPr/>
          </p:nvGrpSpPr>
          <p:grpSpPr bwMode="auto">
            <a:xfrm>
              <a:off x="-298133" y="1557152"/>
              <a:ext cx="5448302" cy="2786068"/>
              <a:chOff x="-159" y="1010"/>
              <a:chExt cx="3432" cy="1755"/>
            </a:xfrm>
            <a:grpFill/>
          </p:grpSpPr>
          <p:sp>
            <p:nvSpPr>
              <p:cNvPr id="4117" name="Freeform 7"/>
              <p:cNvSpPr>
                <a:spLocks/>
              </p:cNvSpPr>
              <p:nvPr/>
            </p:nvSpPr>
            <p:spPr bwMode="auto">
              <a:xfrm>
                <a:off x="1433" y="1950"/>
                <a:ext cx="1840" cy="815"/>
              </a:xfrm>
              <a:custGeom>
                <a:avLst/>
                <a:gdLst>
                  <a:gd name="T0" fmla="*/ 0 w 1649"/>
                  <a:gd name="T1" fmla="*/ 237 h 475"/>
                  <a:gd name="T2" fmla="*/ 14 w 1649"/>
                  <a:gd name="T3" fmla="*/ 230 h 475"/>
                  <a:gd name="T4" fmla="*/ 28 w 1649"/>
                  <a:gd name="T5" fmla="*/ 223 h 475"/>
                  <a:gd name="T6" fmla="*/ 49 w 1649"/>
                  <a:gd name="T7" fmla="*/ 216 h 475"/>
                  <a:gd name="T8" fmla="*/ 63 w 1649"/>
                  <a:gd name="T9" fmla="*/ 209 h 475"/>
                  <a:gd name="T10" fmla="*/ 84 w 1649"/>
                  <a:gd name="T11" fmla="*/ 202 h 475"/>
                  <a:gd name="T12" fmla="*/ 105 w 1649"/>
                  <a:gd name="T13" fmla="*/ 195 h 475"/>
                  <a:gd name="T14" fmla="*/ 119 w 1649"/>
                  <a:gd name="T15" fmla="*/ 188 h 475"/>
                  <a:gd name="T16" fmla="*/ 140 w 1649"/>
                  <a:gd name="T17" fmla="*/ 181 h 475"/>
                  <a:gd name="T18" fmla="*/ 161 w 1649"/>
                  <a:gd name="T19" fmla="*/ 174 h 475"/>
                  <a:gd name="T20" fmla="*/ 182 w 1649"/>
                  <a:gd name="T21" fmla="*/ 167 h 475"/>
                  <a:gd name="T22" fmla="*/ 203 w 1649"/>
                  <a:gd name="T23" fmla="*/ 160 h 475"/>
                  <a:gd name="T24" fmla="*/ 224 w 1649"/>
                  <a:gd name="T25" fmla="*/ 153 h 475"/>
                  <a:gd name="T26" fmla="*/ 245 w 1649"/>
                  <a:gd name="T27" fmla="*/ 146 h 475"/>
                  <a:gd name="T28" fmla="*/ 266 w 1649"/>
                  <a:gd name="T29" fmla="*/ 139 h 475"/>
                  <a:gd name="T30" fmla="*/ 294 w 1649"/>
                  <a:gd name="T31" fmla="*/ 132 h 475"/>
                  <a:gd name="T32" fmla="*/ 315 w 1649"/>
                  <a:gd name="T33" fmla="*/ 125 h 475"/>
                  <a:gd name="T34" fmla="*/ 336 w 1649"/>
                  <a:gd name="T35" fmla="*/ 118 h 475"/>
                  <a:gd name="T36" fmla="*/ 363 w 1649"/>
                  <a:gd name="T37" fmla="*/ 118 h 475"/>
                  <a:gd name="T38" fmla="*/ 384 w 1649"/>
                  <a:gd name="T39" fmla="*/ 111 h 475"/>
                  <a:gd name="T40" fmla="*/ 412 w 1649"/>
                  <a:gd name="T41" fmla="*/ 104 h 475"/>
                  <a:gd name="T42" fmla="*/ 433 w 1649"/>
                  <a:gd name="T43" fmla="*/ 97 h 475"/>
                  <a:gd name="T44" fmla="*/ 461 w 1649"/>
                  <a:gd name="T45" fmla="*/ 90 h 475"/>
                  <a:gd name="T46" fmla="*/ 489 w 1649"/>
                  <a:gd name="T47" fmla="*/ 90 h 475"/>
                  <a:gd name="T48" fmla="*/ 510 w 1649"/>
                  <a:gd name="T49" fmla="*/ 83 h 475"/>
                  <a:gd name="T50" fmla="*/ 538 w 1649"/>
                  <a:gd name="T51" fmla="*/ 76 h 475"/>
                  <a:gd name="T52" fmla="*/ 566 w 1649"/>
                  <a:gd name="T53" fmla="*/ 69 h 475"/>
                  <a:gd name="T54" fmla="*/ 594 w 1649"/>
                  <a:gd name="T55" fmla="*/ 69 h 475"/>
                  <a:gd name="T56" fmla="*/ 622 w 1649"/>
                  <a:gd name="T57" fmla="*/ 62 h 475"/>
                  <a:gd name="T58" fmla="*/ 650 w 1649"/>
                  <a:gd name="T59" fmla="*/ 55 h 475"/>
                  <a:gd name="T60" fmla="*/ 678 w 1649"/>
                  <a:gd name="T61" fmla="*/ 55 h 475"/>
                  <a:gd name="T62" fmla="*/ 706 w 1649"/>
                  <a:gd name="T63" fmla="*/ 48 h 475"/>
                  <a:gd name="T64" fmla="*/ 734 w 1649"/>
                  <a:gd name="T65" fmla="*/ 48 h 475"/>
                  <a:gd name="T66" fmla="*/ 762 w 1649"/>
                  <a:gd name="T67" fmla="*/ 41 h 475"/>
                  <a:gd name="T68" fmla="*/ 790 w 1649"/>
                  <a:gd name="T69" fmla="*/ 34 h 475"/>
                  <a:gd name="T70" fmla="*/ 818 w 1649"/>
                  <a:gd name="T71" fmla="*/ 34 h 475"/>
                  <a:gd name="T72" fmla="*/ 852 w 1649"/>
                  <a:gd name="T73" fmla="*/ 27 h 475"/>
                  <a:gd name="T74" fmla="*/ 880 w 1649"/>
                  <a:gd name="T75" fmla="*/ 27 h 475"/>
                  <a:gd name="T76" fmla="*/ 908 w 1649"/>
                  <a:gd name="T77" fmla="*/ 20 h 475"/>
                  <a:gd name="T78" fmla="*/ 943 w 1649"/>
                  <a:gd name="T79" fmla="*/ 20 h 475"/>
                  <a:gd name="T80" fmla="*/ 971 w 1649"/>
                  <a:gd name="T81" fmla="*/ 13 h 475"/>
                  <a:gd name="T82" fmla="*/ 999 w 1649"/>
                  <a:gd name="T83" fmla="*/ 13 h 475"/>
                  <a:gd name="T84" fmla="*/ 1034 w 1649"/>
                  <a:gd name="T85" fmla="*/ 13 h 475"/>
                  <a:gd name="T86" fmla="*/ 1062 w 1649"/>
                  <a:gd name="T87" fmla="*/ 7 h 475"/>
                  <a:gd name="T88" fmla="*/ 1097 w 1649"/>
                  <a:gd name="T89" fmla="*/ 7 h 475"/>
                  <a:gd name="T90" fmla="*/ 1125 w 1649"/>
                  <a:gd name="T91" fmla="*/ 0 h 475"/>
                  <a:gd name="T92" fmla="*/ 1160 w 1649"/>
                  <a:gd name="T93" fmla="*/ 0 h 475"/>
                  <a:gd name="T94" fmla="*/ 1188 w 1649"/>
                  <a:gd name="T95" fmla="*/ 0 h 475"/>
                  <a:gd name="T96" fmla="*/ 1649 w 1649"/>
                  <a:gd name="T97" fmla="*/ 475 h 475"/>
                  <a:gd name="T98" fmla="*/ 0 w 1649"/>
                  <a:gd name="T99" fmla="*/ 237 h 47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49" h="475">
                    <a:moveTo>
                      <a:pt x="0" y="237"/>
                    </a:moveTo>
                    <a:lnTo>
                      <a:pt x="14" y="230"/>
                    </a:lnTo>
                    <a:lnTo>
                      <a:pt x="28" y="223"/>
                    </a:lnTo>
                    <a:lnTo>
                      <a:pt x="49" y="216"/>
                    </a:lnTo>
                    <a:lnTo>
                      <a:pt x="63" y="209"/>
                    </a:lnTo>
                    <a:lnTo>
                      <a:pt x="84" y="202"/>
                    </a:lnTo>
                    <a:lnTo>
                      <a:pt x="105" y="195"/>
                    </a:lnTo>
                    <a:lnTo>
                      <a:pt x="119" y="188"/>
                    </a:lnTo>
                    <a:lnTo>
                      <a:pt x="140" y="181"/>
                    </a:lnTo>
                    <a:lnTo>
                      <a:pt x="161" y="174"/>
                    </a:lnTo>
                    <a:lnTo>
                      <a:pt x="182" y="167"/>
                    </a:lnTo>
                    <a:lnTo>
                      <a:pt x="203" y="160"/>
                    </a:lnTo>
                    <a:lnTo>
                      <a:pt x="224" y="153"/>
                    </a:lnTo>
                    <a:lnTo>
                      <a:pt x="245" y="146"/>
                    </a:lnTo>
                    <a:lnTo>
                      <a:pt x="266" y="139"/>
                    </a:lnTo>
                    <a:lnTo>
                      <a:pt x="294" y="132"/>
                    </a:lnTo>
                    <a:lnTo>
                      <a:pt x="315" y="125"/>
                    </a:lnTo>
                    <a:lnTo>
                      <a:pt x="336" y="118"/>
                    </a:lnTo>
                    <a:lnTo>
                      <a:pt x="363" y="118"/>
                    </a:lnTo>
                    <a:lnTo>
                      <a:pt x="384" y="111"/>
                    </a:lnTo>
                    <a:lnTo>
                      <a:pt x="412" y="104"/>
                    </a:lnTo>
                    <a:lnTo>
                      <a:pt x="433" y="97"/>
                    </a:lnTo>
                    <a:lnTo>
                      <a:pt x="461" y="90"/>
                    </a:lnTo>
                    <a:lnTo>
                      <a:pt x="489" y="90"/>
                    </a:lnTo>
                    <a:lnTo>
                      <a:pt x="510" y="83"/>
                    </a:lnTo>
                    <a:lnTo>
                      <a:pt x="538" y="76"/>
                    </a:lnTo>
                    <a:lnTo>
                      <a:pt x="566" y="69"/>
                    </a:lnTo>
                    <a:lnTo>
                      <a:pt x="594" y="69"/>
                    </a:lnTo>
                    <a:lnTo>
                      <a:pt x="622" y="62"/>
                    </a:lnTo>
                    <a:lnTo>
                      <a:pt x="650" y="55"/>
                    </a:lnTo>
                    <a:lnTo>
                      <a:pt x="678" y="55"/>
                    </a:lnTo>
                    <a:lnTo>
                      <a:pt x="706" y="48"/>
                    </a:lnTo>
                    <a:lnTo>
                      <a:pt x="734" y="48"/>
                    </a:lnTo>
                    <a:lnTo>
                      <a:pt x="762" y="41"/>
                    </a:lnTo>
                    <a:lnTo>
                      <a:pt x="790" y="34"/>
                    </a:lnTo>
                    <a:lnTo>
                      <a:pt x="818" y="34"/>
                    </a:lnTo>
                    <a:lnTo>
                      <a:pt x="852" y="27"/>
                    </a:lnTo>
                    <a:lnTo>
                      <a:pt x="880" y="27"/>
                    </a:lnTo>
                    <a:lnTo>
                      <a:pt x="908" y="20"/>
                    </a:lnTo>
                    <a:lnTo>
                      <a:pt x="943" y="20"/>
                    </a:lnTo>
                    <a:lnTo>
                      <a:pt x="971" y="13"/>
                    </a:lnTo>
                    <a:lnTo>
                      <a:pt x="999" y="13"/>
                    </a:lnTo>
                    <a:lnTo>
                      <a:pt x="1034" y="13"/>
                    </a:lnTo>
                    <a:lnTo>
                      <a:pt x="1062" y="7"/>
                    </a:lnTo>
                    <a:lnTo>
                      <a:pt x="1097" y="7"/>
                    </a:lnTo>
                    <a:lnTo>
                      <a:pt x="1125" y="0"/>
                    </a:lnTo>
                    <a:lnTo>
                      <a:pt x="1160" y="0"/>
                    </a:lnTo>
                    <a:lnTo>
                      <a:pt x="1188" y="0"/>
                    </a:lnTo>
                    <a:lnTo>
                      <a:pt x="1649" y="475"/>
                    </a:lnTo>
                    <a:lnTo>
                      <a:pt x="0" y="237"/>
                    </a:lnTo>
                    <a:close/>
                  </a:path>
                </a:pathLst>
              </a:custGeom>
              <a:gradFill>
                <a:gsLst>
                  <a:gs pos="50000">
                    <a:srgbClr val="3366FF"/>
                  </a:gs>
                  <a:gs pos="58000">
                    <a:srgbClr val="FFFF00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9" name="Rectangle 18"/>
              <p:cNvSpPr>
                <a:spLocks noChangeArrowheads="1"/>
              </p:cNvSpPr>
              <p:nvPr/>
            </p:nvSpPr>
            <p:spPr bwMode="auto">
              <a:xfrm>
                <a:off x="1359" y="1010"/>
                <a:ext cx="498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80000"/>
                  </a:lnSpc>
                  <a:spcBef>
                    <a:spcPct val="55000"/>
                  </a:spcBef>
                </a:pPr>
                <a:r>
                  <a:rPr lang="en-US" sz="1800" dirty="0">
                    <a:solidFill>
                      <a:srgbClr val="000000"/>
                    </a:solidFill>
                  </a:rPr>
                  <a:t>$59.28</a:t>
                </a:r>
                <a:endParaRPr lang="en-US" sz="1800" dirty="0"/>
              </a:p>
            </p:txBody>
          </p:sp>
          <p:sp>
            <p:nvSpPr>
              <p:cNvPr id="4120" name="Rectangle 19"/>
              <p:cNvSpPr>
                <a:spLocks noChangeArrowheads="1"/>
              </p:cNvSpPr>
              <p:nvPr/>
            </p:nvSpPr>
            <p:spPr bwMode="auto">
              <a:xfrm>
                <a:off x="-159" y="1338"/>
                <a:ext cx="2861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55000"/>
                  </a:spcBef>
                </a:pPr>
                <a:r>
                  <a:rPr lang="en-US" sz="1800" dirty="0">
                    <a:solidFill>
                      <a:srgbClr val="000000"/>
                    </a:solidFill>
                  </a:rPr>
                  <a:t>               15%</a:t>
                </a:r>
              </a:p>
              <a:p>
                <a:pPr algn="ctr" eaLnBrk="0" hangingPunct="0">
                  <a:spcBef>
                    <a:spcPts val="0"/>
                  </a:spcBef>
                </a:pPr>
                <a:r>
                  <a:rPr lang="en-US" sz="1600" dirty="0">
                    <a:solidFill>
                      <a:srgbClr val="000000"/>
                    </a:solidFill>
                  </a:rPr>
                  <a:t>               (7.4% from family foundations)</a:t>
                </a:r>
                <a:endParaRPr lang="en-US" sz="1600" dirty="0"/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082185" y="4139051"/>
            <a:ext cx="4482786" cy="980246"/>
            <a:chOff x="671" y="2490"/>
            <a:chExt cx="2823" cy="596"/>
          </a:xfrm>
        </p:grpSpPr>
        <p:sp>
          <p:nvSpPr>
            <p:cNvPr id="4110" name="Freeform 10"/>
            <p:cNvSpPr>
              <a:spLocks/>
            </p:cNvSpPr>
            <p:nvPr/>
          </p:nvSpPr>
          <p:spPr bwMode="auto">
            <a:xfrm>
              <a:off x="1602" y="2490"/>
              <a:ext cx="1892" cy="217"/>
            </a:xfrm>
            <a:custGeom>
              <a:avLst/>
              <a:gdLst>
                <a:gd name="T0" fmla="*/ 0 w 1886"/>
                <a:gd name="T1" fmla="*/ 238 h 238"/>
                <a:gd name="T2" fmla="*/ 0 w 1886"/>
                <a:gd name="T3" fmla="*/ 231 h 238"/>
                <a:gd name="T4" fmla="*/ 0 w 1886"/>
                <a:gd name="T5" fmla="*/ 217 h 238"/>
                <a:gd name="T6" fmla="*/ 0 w 1886"/>
                <a:gd name="T7" fmla="*/ 210 h 238"/>
                <a:gd name="T8" fmla="*/ 0 w 1886"/>
                <a:gd name="T9" fmla="*/ 203 h 238"/>
                <a:gd name="T10" fmla="*/ 7 w 1886"/>
                <a:gd name="T11" fmla="*/ 196 h 238"/>
                <a:gd name="T12" fmla="*/ 7 w 1886"/>
                <a:gd name="T13" fmla="*/ 182 h 238"/>
                <a:gd name="T14" fmla="*/ 14 w 1886"/>
                <a:gd name="T15" fmla="*/ 175 h 238"/>
                <a:gd name="T16" fmla="*/ 14 w 1886"/>
                <a:gd name="T17" fmla="*/ 168 h 238"/>
                <a:gd name="T18" fmla="*/ 21 w 1886"/>
                <a:gd name="T19" fmla="*/ 161 h 238"/>
                <a:gd name="T20" fmla="*/ 28 w 1886"/>
                <a:gd name="T21" fmla="*/ 154 h 238"/>
                <a:gd name="T22" fmla="*/ 35 w 1886"/>
                <a:gd name="T23" fmla="*/ 140 h 238"/>
                <a:gd name="T24" fmla="*/ 42 w 1886"/>
                <a:gd name="T25" fmla="*/ 133 h 238"/>
                <a:gd name="T26" fmla="*/ 49 w 1886"/>
                <a:gd name="T27" fmla="*/ 126 h 238"/>
                <a:gd name="T28" fmla="*/ 56 w 1886"/>
                <a:gd name="T29" fmla="*/ 119 h 238"/>
                <a:gd name="T30" fmla="*/ 63 w 1886"/>
                <a:gd name="T31" fmla="*/ 112 h 238"/>
                <a:gd name="T32" fmla="*/ 70 w 1886"/>
                <a:gd name="T33" fmla="*/ 98 h 238"/>
                <a:gd name="T34" fmla="*/ 83 w 1886"/>
                <a:gd name="T35" fmla="*/ 91 h 238"/>
                <a:gd name="T36" fmla="*/ 90 w 1886"/>
                <a:gd name="T37" fmla="*/ 84 h 238"/>
                <a:gd name="T38" fmla="*/ 97 w 1886"/>
                <a:gd name="T39" fmla="*/ 77 h 238"/>
                <a:gd name="T40" fmla="*/ 111 w 1886"/>
                <a:gd name="T41" fmla="*/ 70 h 238"/>
                <a:gd name="T42" fmla="*/ 125 w 1886"/>
                <a:gd name="T43" fmla="*/ 63 h 238"/>
                <a:gd name="T44" fmla="*/ 132 w 1886"/>
                <a:gd name="T45" fmla="*/ 56 h 238"/>
                <a:gd name="T46" fmla="*/ 146 w 1886"/>
                <a:gd name="T47" fmla="*/ 42 h 238"/>
                <a:gd name="T48" fmla="*/ 160 w 1886"/>
                <a:gd name="T49" fmla="*/ 35 h 238"/>
                <a:gd name="T50" fmla="*/ 174 w 1886"/>
                <a:gd name="T51" fmla="*/ 28 h 238"/>
                <a:gd name="T52" fmla="*/ 188 w 1886"/>
                <a:gd name="T53" fmla="*/ 21 h 238"/>
                <a:gd name="T54" fmla="*/ 202 w 1886"/>
                <a:gd name="T55" fmla="*/ 14 h 238"/>
                <a:gd name="T56" fmla="*/ 216 w 1886"/>
                <a:gd name="T57" fmla="*/ 7 h 238"/>
                <a:gd name="T58" fmla="*/ 237 w 1886"/>
                <a:gd name="T59" fmla="*/ 0 h 238"/>
                <a:gd name="T60" fmla="*/ 1886 w 1886"/>
                <a:gd name="T61" fmla="*/ 238 h 238"/>
                <a:gd name="T62" fmla="*/ 0 w 1886"/>
                <a:gd name="T63" fmla="*/ 238 h 23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86" h="238">
                  <a:moveTo>
                    <a:pt x="0" y="238"/>
                  </a:moveTo>
                  <a:lnTo>
                    <a:pt x="0" y="231"/>
                  </a:lnTo>
                  <a:lnTo>
                    <a:pt x="0" y="217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7" y="196"/>
                  </a:lnTo>
                  <a:lnTo>
                    <a:pt x="7" y="182"/>
                  </a:lnTo>
                  <a:lnTo>
                    <a:pt x="14" y="175"/>
                  </a:lnTo>
                  <a:lnTo>
                    <a:pt x="14" y="168"/>
                  </a:lnTo>
                  <a:lnTo>
                    <a:pt x="21" y="161"/>
                  </a:lnTo>
                  <a:lnTo>
                    <a:pt x="28" y="154"/>
                  </a:lnTo>
                  <a:lnTo>
                    <a:pt x="35" y="140"/>
                  </a:lnTo>
                  <a:lnTo>
                    <a:pt x="42" y="133"/>
                  </a:lnTo>
                  <a:lnTo>
                    <a:pt x="49" y="126"/>
                  </a:lnTo>
                  <a:lnTo>
                    <a:pt x="56" y="119"/>
                  </a:lnTo>
                  <a:lnTo>
                    <a:pt x="63" y="112"/>
                  </a:lnTo>
                  <a:lnTo>
                    <a:pt x="70" y="98"/>
                  </a:lnTo>
                  <a:lnTo>
                    <a:pt x="83" y="91"/>
                  </a:lnTo>
                  <a:lnTo>
                    <a:pt x="90" y="84"/>
                  </a:lnTo>
                  <a:lnTo>
                    <a:pt x="97" y="77"/>
                  </a:lnTo>
                  <a:lnTo>
                    <a:pt x="111" y="70"/>
                  </a:lnTo>
                  <a:lnTo>
                    <a:pt x="125" y="63"/>
                  </a:lnTo>
                  <a:lnTo>
                    <a:pt x="132" y="56"/>
                  </a:lnTo>
                  <a:lnTo>
                    <a:pt x="146" y="42"/>
                  </a:lnTo>
                  <a:lnTo>
                    <a:pt x="160" y="35"/>
                  </a:lnTo>
                  <a:lnTo>
                    <a:pt x="174" y="28"/>
                  </a:lnTo>
                  <a:lnTo>
                    <a:pt x="188" y="21"/>
                  </a:lnTo>
                  <a:lnTo>
                    <a:pt x="202" y="14"/>
                  </a:lnTo>
                  <a:lnTo>
                    <a:pt x="216" y="7"/>
                  </a:lnTo>
                  <a:lnTo>
                    <a:pt x="237" y="0"/>
                  </a:lnTo>
                  <a:lnTo>
                    <a:pt x="1886" y="23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0000D4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1"/>
            <p:cNvSpPr>
              <a:spLocks/>
            </p:cNvSpPr>
            <p:nvPr/>
          </p:nvSpPr>
          <p:spPr bwMode="auto">
            <a:xfrm>
              <a:off x="1303" y="2607"/>
              <a:ext cx="351" cy="62"/>
            </a:xfrm>
            <a:custGeom>
              <a:avLst/>
              <a:gdLst>
                <a:gd name="T0" fmla="*/ 0 w 357"/>
                <a:gd name="T1" fmla="*/ 35 h 35"/>
                <a:gd name="T2" fmla="*/ 112 w 357"/>
                <a:gd name="T3" fmla="*/ 35 h 35"/>
                <a:gd name="T4" fmla="*/ 357 w 357"/>
                <a:gd name="T5" fmla="*/ 0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7" h="35">
                  <a:moveTo>
                    <a:pt x="0" y="35"/>
                  </a:moveTo>
                  <a:lnTo>
                    <a:pt x="112" y="35"/>
                  </a:lnTo>
                  <a:lnTo>
                    <a:pt x="35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20"/>
            <p:cNvSpPr>
              <a:spLocks noChangeArrowheads="1"/>
            </p:cNvSpPr>
            <p:nvPr/>
          </p:nvSpPr>
          <p:spPr bwMode="auto">
            <a:xfrm>
              <a:off x="671" y="2505"/>
              <a:ext cx="69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Bequests </a:t>
              </a:r>
              <a:endParaRPr lang="en-US" sz="2000" dirty="0"/>
            </a:p>
          </p:txBody>
        </p:sp>
        <p:sp>
          <p:nvSpPr>
            <p:cNvPr id="4113" name="Rectangle 21"/>
            <p:cNvSpPr>
              <a:spLocks noChangeArrowheads="1"/>
            </p:cNvSpPr>
            <p:nvPr/>
          </p:nvSpPr>
          <p:spPr bwMode="auto">
            <a:xfrm>
              <a:off x="815" y="2748"/>
              <a:ext cx="44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$30.36</a:t>
              </a:r>
              <a:endParaRPr lang="en-US" sz="1800" dirty="0"/>
            </a:p>
          </p:txBody>
        </p:sp>
        <p:sp>
          <p:nvSpPr>
            <p:cNvPr id="4114" name="Rectangle 22"/>
            <p:cNvSpPr>
              <a:spLocks noChangeArrowheads="1"/>
            </p:cNvSpPr>
            <p:nvPr/>
          </p:nvSpPr>
          <p:spPr bwMode="auto">
            <a:xfrm>
              <a:off x="924" y="2951"/>
              <a:ext cx="22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8%</a:t>
              </a:r>
              <a:endParaRPr lang="en-US" sz="1800" dirty="0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560568" y="3751332"/>
            <a:ext cx="5990505" cy="2308492"/>
            <a:chOff x="1291" y="2141"/>
            <a:chExt cx="3772" cy="1494"/>
          </a:xfrm>
        </p:grpSpPr>
        <p:sp>
          <p:nvSpPr>
            <p:cNvPr id="4105" name="Freeform 12"/>
            <p:cNvSpPr>
              <a:spLocks/>
            </p:cNvSpPr>
            <p:nvPr/>
          </p:nvSpPr>
          <p:spPr bwMode="auto">
            <a:xfrm>
              <a:off x="1291" y="2602"/>
              <a:ext cx="3772" cy="1033"/>
            </a:xfrm>
            <a:custGeom>
              <a:avLst/>
              <a:gdLst>
                <a:gd name="T0" fmla="*/ 3765 w 3772"/>
                <a:gd name="T1" fmla="*/ 41 h 1005"/>
                <a:gd name="T2" fmla="*/ 3737 w 3772"/>
                <a:gd name="T3" fmla="*/ 90 h 1005"/>
                <a:gd name="T4" fmla="*/ 3688 w 3772"/>
                <a:gd name="T5" fmla="*/ 139 h 1005"/>
                <a:gd name="T6" fmla="*/ 3618 w 3772"/>
                <a:gd name="T7" fmla="*/ 188 h 1005"/>
                <a:gd name="T8" fmla="*/ 3535 w 3772"/>
                <a:gd name="T9" fmla="*/ 237 h 1005"/>
                <a:gd name="T10" fmla="*/ 3430 w 3772"/>
                <a:gd name="T11" fmla="*/ 279 h 1005"/>
                <a:gd name="T12" fmla="*/ 3311 w 3772"/>
                <a:gd name="T13" fmla="*/ 321 h 1005"/>
                <a:gd name="T14" fmla="*/ 3171 w 3772"/>
                <a:gd name="T15" fmla="*/ 356 h 1005"/>
                <a:gd name="T16" fmla="*/ 3018 w 3772"/>
                <a:gd name="T17" fmla="*/ 391 h 1005"/>
                <a:gd name="T18" fmla="*/ 2857 w 3772"/>
                <a:gd name="T19" fmla="*/ 419 h 1005"/>
                <a:gd name="T20" fmla="*/ 2682 w 3772"/>
                <a:gd name="T21" fmla="*/ 440 h 1005"/>
                <a:gd name="T22" fmla="*/ 2501 w 3772"/>
                <a:gd name="T23" fmla="*/ 461 h 1005"/>
                <a:gd name="T24" fmla="*/ 2305 w 3772"/>
                <a:gd name="T25" fmla="*/ 475 h 1005"/>
                <a:gd name="T26" fmla="*/ 2116 w 3772"/>
                <a:gd name="T27" fmla="*/ 482 h 1005"/>
                <a:gd name="T28" fmla="*/ 1914 w 3772"/>
                <a:gd name="T29" fmla="*/ 489 h 1005"/>
                <a:gd name="T30" fmla="*/ 1718 w 3772"/>
                <a:gd name="T31" fmla="*/ 482 h 1005"/>
                <a:gd name="T32" fmla="*/ 1523 w 3772"/>
                <a:gd name="T33" fmla="*/ 475 h 1005"/>
                <a:gd name="T34" fmla="*/ 1334 w 3772"/>
                <a:gd name="T35" fmla="*/ 468 h 1005"/>
                <a:gd name="T36" fmla="*/ 1145 w 3772"/>
                <a:gd name="T37" fmla="*/ 447 h 1005"/>
                <a:gd name="T38" fmla="*/ 971 w 3772"/>
                <a:gd name="T39" fmla="*/ 426 h 1005"/>
                <a:gd name="T40" fmla="*/ 803 w 3772"/>
                <a:gd name="T41" fmla="*/ 398 h 1005"/>
                <a:gd name="T42" fmla="*/ 649 w 3772"/>
                <a:gd name="T43" fmla="*/ 370 h 1005"/>
                <a:gd name="T44" fmla="*/ 503 w 3772"/>
                <a:gd name="T45" fmla="*/ 328 h 1005"/>
                <a:gd name="T46" fmla="*/ 377 w 3772"/>
                <a:gd name="T47" fmla="*/ 293 h 1005"/>
                <a:gd name="T48" fmla="*/ 265 w 3772"/>
                <a:gd name="T49" fmla="*/ 251 h 1005"/>
                <a:gd name="T50" fmla="*/ 174 w 3772"/>
                <a:gd name="T51" fmla="*/ 202 h 1005"/>
                <a:gd name="T52" fmla="*/ 97 w 3772"/>
                <a:gd name="T53" fmla="*/ 160 h 1005"/>
                <a:gd name="T54" fmla="*/ 49 w 3772"/>
                <a:gd name="T55" fmla="*/ 104 h 1005"/>
                <a:gd name="T56" fmla="*/ 14 w 3772"/>
                <a:gd name="T57" fmla="*/ 55 h 1005"/>
                <a:gd name="T58" fmla="*/ 0 w 3772"/>
                <a:gd name="T59" fmla="*/ 7 h 1005"/>
                <a:gd name="T60" fmla="*/ 0 w 3772"/>
                <a:gd name="T61" fmla="*/ 551 h 1005"/>
                <a:gd name="T62" fmla="*/ 28 w 3772"/>
                <a:gd name="T63" fmla="*/ 600 h 1005"/>
                <a:gd name="T64" fmla="*/ 70 w 3772"/>
                <a:gd name="T65" fmla="*/ 649 h 1005"/>
                <a:gd name="T66" fmla="*/ 132 w 3772"/>
                <a:gd name="T67" fmla="*/ 698 h 1005"/>
                <a:gd name="T68" fmla="*/ 216 w 3772"/>
                <a:gd name="T69" fmla="*/ 747 h 1005"/>
                <a:gd name="T70" fmla="*/ 321 w 3772"/>
                <a:gd name="T71" fmla="*/ 789 h 1005"/>
                <a:gd name="T72" fmla="*/ 440 w 3772"/>
                <a:gd name="T73" fmla="*/ 831 h 1005"/>
                <a:gd name="T74" fmla="*/ 573 w 3772"/>
                <a:gd name="T75" fmla="*/ 866 h 1005"/>
                <a:gd name="T76" fmla="*/ 726 w 3772"/>
                <a:gd name="T77" fmla="*/ 901 h 1005"/>
                <a:gd name="T78" fmla="*/ 887 w 3772"/>
                <a:gd name="T79" fmla="*/ 929 h 1005"/>
                <a:gd name="T80" fmla="*/ 1055 w 3772"/>
                <a:gd name="T81" fmla="*/ 957 h 1005"/>
                <a:gd name="T82" fmla="*/ 1236 w 3772"/>
                <a:gd name="T83" fmla="*/ 977 h 1005"/>
                <a:gd name="T84" fmla="*/ 1425 w 3772"/>
                <a:gd name="T85" fmla="*/ 991 h 1005"/>
                <a:gd name="T86" fmla="*/ 1620 w 3772"/>
                <a:gd name="T87" fmla="*/ 998 h 1005"/>
                <a:gd name="T88" fmla="*/ 1816 w 3772"/>
                <a:gd name="T89" fmla="*/ 1005 h 1005"/>
                <a:gd name="T90" fmla="*/ 2019 w 3772"/>
                <a:gd name="T91" fmla="*/ 1005 h 1005"/>
                <a:gd name="T92" fmla="*/ 2214 w 3772"/>
                <a:gd name="T93" fmla="*/ 998 h 1005"/>
                <a:gd name="T94" fmla="*/ 2403 w 3772"/>
                <a:gd name="T95" fmla="*/ 984 h 1005"/>
                <a:gd name="T96" fmla="*/ 2592 w 3772"/>
                <a:gd name="T97" fmla="*/ 971 h 1005"/>
                <a:gd name="T98" fmla="*/ 2773 w 3772"/>
                <a:gd name="T99" fmla="*/ 950 h 1005"/>
                <a:gd name="T100" fmla="*/ 2941 w 3772"/>
                <a:gd name="T101" fmla="*/ 922 h 1005"/>
                <a:gd name="T102" fmla="*/ 3095 w 3772"/>
                <a:gd name="T103" fmla="*/ 887 h 1005"/>
                <a:gd name="T104" fmla="*/ 3241 w 3772"/>
                <a:gd name="T105" fmla="*/ 852 h 1005"/>
                <a:gd name="T106" fmla="*/ 3374 w 3772"/>
                <a:gd name="T107" fmla="*/ 817 h 1005"/>
                <a:gd name="T108" fmla="*/ 3486 w 3772"/>
                <a:gd name="T109" fmla="*/ 775 h 1005"/>
                <a:gd name="T110" fmla="*/ 3577 w 3772"/>
                <a:gd name="T111" fmla="*/ 726 h 1005"/>
                <a:gd name="T112" fmla="*/ 3653 w 3772"/>
                <a:gd name="T113" fmla="*/ 684 h 1005"/>
                <a:gd name="T114" fmla="*/ 3716 w 3772"/>
                <a:gd name="T115" fmla="*/ 635 h 1005"/>
                <a:gd name="T116" fmla="*/ 3751 w 3772"/>
                <a:gd name="T117" fmla="*/ 579 h 1005"/>
                <a:gd name="T118" fmla="*/ 3772 w 3772"/>
                <a:gd name="T119" fmla="*/ 530 h 10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72" h="1005">
                  <a:moveTo>
                    <a:pt x="3772" y="0"/>
                  </a:moveTo>
                  <a:lnTo>
                    <a:pt x="3772" y="7"/>
                  </a:lnTo>
                  <a:lnTo>
                    <a:pt x="3772" y="14"/>
                  </a:lnTo>
                  <a:lnTo>
                    <a:pt x="3765" y="20"/>
                  </a:lnTo>
                  <a:lnTo>
                    <a:pt x="3765" y="34"/>
                  </a:lnTo>
                  <a:lnTo>
                    <a:pt x="3765" y="41"/>
                  </a:lnTo>
                  <a:lnTo>
                    <a:pt x="3758" y="48"/>
                  </a:lnTo>
                  <a:lnTo>
                    <a:pt x="3758" y="55"/>
                  </a:lnTo>
                  <a:lnTo>
                    <a:pt x="3751" y="62"/>
                  </a:lnTo>
                  <a:lnTo>
                    <a:pt x="3744" y="76"/>
                  </a:lnTo>
                  <a:lnTo>
                    <a:pt x="3744" y="83"/>
                  </a:lnTo>
                  <a:lnTo>
                    <a:pt x="3737" y="90"/>
                  </a:lnTo>
                  <a:lnTo>
                    <a:pt x="3730" y="97"/>
                  </a:lnTo>
                  <a:lnTo>
                    <a:pt x="3723" y="104"/>
                  </a:lnTo>
                  <a:lnTo>
                    <a:pt x="3716" y="118"/>
                  </a:lnTo>
                  <a:lnTo>
                    <a:pt x="3709" y="125"/>
                  </a:lnTo>
                  <a:lnTo>
                    <a:pt x="3695" y="132"/>
                  </a:lnTo>
                  <a:lnTo>
                    <a:pt x="3688" y="139"/>
                  </a:lnTo>
                  <a:lnTo>
                    <a:pt x="3681" y="146"/>
                  </a:lnTo>
                  <a:lnTo>
                    <a:pt x="3667" y="160"/>
                  </a:lnTo>
                  <a:lnTo>
                    <a:pt x="3653" y="167"/>
                  </a:lnTo>
                  <a:lnTo>
                    <a:pt x="3646" y="174"/>
                  </a:lnTo>
                  <a:lnTo>
                    <a:pt x="3632" y="181"/>
                  </a:lnTo>
                  <a:lnTo>
                    <a:pt x="3618" y="188"/>
                  </a:lnTo>
                  <a:lnTo>
                    <a:pt x="3605" y="195"/>
                  </a:lnTo>
                  <a:lnTo>
                    <a:pt x="3591" y="202"/>
                  </a:lnTo>
                  <a:lnTo>
                    <a:pt x="3577" y="209"/>
                  </a:lnTo>
                  <a:lnTo>
                    <a:pt x="3563" y="223"/>
                  </a:lnTo>
                  <a:lnTo>
                    <a:pt x="3549" y="230"/>
                  </a:lnTo>
                  <a:lnTo>
                    <a:pt x="3535" y="237"/>
                  </a:lnTo>
                  <a:lnTo>
                    <a:pt x="3521" y="244"/>
                  </a:lnTo>
                  <a:lnTo>
                    <a:pt x="3500" y="251"/>
                  </a:lnTo>
                  <a:lnTo>
                    <a:pt x="3486" y="258"/>
                  </a:lnTo>
                  <a:lnTo>
                    <a:pt x="3465" y="265"/>
                  </a:lnTo>
                  <a:lnTo>
                    <a:pt x="3451" y="272"/>
                  </a:lnTo>
                  <a:lnTo>
                    <a:pt x="3430" y="279"/>
                  </a:lnTo>
                  <a:lnTo>
                    <a:pt x="3409" y="286"/>
                  </a:lnTo>
                  <a:lnTo>
                    <a:pt x="3388" y="293"/>
                  </a:lnTo>
                  <a:lnTo>
                    <a:pt x="3374" y="300"/>
                  </a:lnTo>
                  <a:lnTo>
                    <a:pt x="3353" y="307"/>
                  </a:lnTo>
                  <a:lnTo>
                    <a:pt x="3332" y="314"/>
                  </a:lnTo>
                  <a:lnTo>
                    <a:pt x="3311" y="321"/>
                  </a:lnTo>
                  <a:lnTo>
                    <a:pt x="3283" y="328"/>
                  </a:lnTo>
                  <a:lnTo>
                    <a:pt x="3262" y="328"/>
                  </a:lnTo>
                  <a:lnTo>
                    <a:pt x="3241" y="335"/>
                  </a:lnTo>
                  <a:lnTo>
                    <a:pt x="3220" y="342"/>
                  </a:lnTo>
                  <a:lnTo>
                    <a:pt x="3192" y="349"/>
                  </a:lnTo>
                  <a:lnTo>
                    <a:pt x="3171" y="356"/>
                  </a:lnTo>
                  <a:lnTo>
                    <a:pt x="3143" y="363"/>
                  </a:lnTo>
                  <a:lnTo>
                    <a:pt x="3122" y="370"/>
                  </a:lnTo>
                  <a:lnTo>
                    <a:pt x="3095" y="370"/>
                  </a:lnTo>
                  <a:lnTo>
                    <a:pt x="3074" y="377"/>
                  </a:lnTo>
                  <a:lnTo>
                    <a:pt x="3046" y="384"/>
                  </a:lnTo>
                  <a:lnTo>
                    <a:pt x="3018" y="391"/>
                  </a:lnTo>
                  <a:lnTo>
                    <a:pt x="2990" y="391"/>
                  </a:lnTo>
                  <a:lnTo>
                    <a:pt x="2969" y="398"/>
                  </a:lnTo>
                  <a:lnTo>
                    <a:pt x="2941" y="405"/>
                  </a:lnTo>
                  <a:lnTo>
                    <a:pt x="2913" y="405"/>
                  </a:lnTo>
                  <a:lnTo>
                    <a:pt x="2885" y="412"/>
                  </a:lnTo>
                  <a:lnTo>
                    <a:pt x="2857" y="419"/>
                  </a:lnTo>
                  <a:lnTo>
                    <a:pt x="2829" y="419"/>
                  </a:lnTo>
                  <a:lnTo>
                    <a:pt x="2801" y="426"/>
                  </a:lnTo>
                  <a:lnTo>
                    <a:pt x="2773" y="433"/>
                  </a:lnTo>
                  <a:lnTo>
                    <a:pt x="2738" y="433"/>
                  </a:lnTo>
                  <a:lnTo>
                    <a:pt x="2710" y="440"/>
                  </a:lnTo>
                  <a:lnTo>
                    <a:pt x="2682" y="440"/>
                  </a:lnTo>
                  <a:lnTo>
                    <a:pt x="2654" y="447"/>
                  </a:lnTo>
                  <a:lnTo>
                    <a:pt x="2619" y="447"/>
                  </a:lnTo>
                  <a:lnTo>
                    <a:pt x="2592" y="454"/>
                  </a:lnTo>
                  <a:lnTo>
                    <a:pt x="2564" y="454"/>
                  </a:lnTo>
                  <a:lnTo>
                    <a:pt x="2529" y="461"/>
                  </a:lnTo>
                  <a:lnTo>
                    <a:pt x="2501" y="461"/>
                  </a:lnTo>
                  <a:lnTo>
                    <a:pt x="2466" y="461"/>
                  </a:lnTo>
                  <a:lnTo>
                    <a:pt x="2438" y="468"/>
                  </a:lnTo>
                  <a:lnTo>
                    <a:pt x="2403" y="468"/>
                  </a:lnTo>
                  <a:lnTo>
                    <a:pt x="2375" y="468"/>
                  </a:lnTo>
                  <a:lnTo>
                    <a:pt x="2340" y="475"/>
                  </a:lnTo>
                  <a:lnTo>
                    <a:pt x="2305" y="475"/>
                  </a:lnTo>
                  <a:lnTo>
                    <a:pt x="2277" y="475"/>
                  </a:lnTo>
                  <a:lnTo>
                    <a:pt x="2242" y="475"/>
                  </a:lnTo>
                  <a:lnTo>
                    <a:pt x="2214" y="482"/>
                  </a:lnTo>
                  <a:lnTo>
                    <a:pt x="2179" y="482"/>
                  </a:lnTo>
                  <a:lnTo>
                    <a:pt x="2144" y="482"/>
                  </a:lnTo>
                  <a:lnTo>
                    <a:pt x="2116" y="482"/>
                  </a:lnTo>
                  <a:lnTo>
                    <a:pt x="2082" y="482"/>
                  </a:lnTo>
                  <a:lnTo>
                    <a:pt x="2047" y="482"/>
                  </a:lnTo>
                  <a:lnTo>
                    <a:pt x="2019" y="489"/>
                  </a:lnTo>
                  <a:lnTo>
                    <a:pt x="1984" y="489"/>
                  </a:lnTo>
                  <a:lnTo>
                    <a:pt x="1949" y="489"/>
                  </a:lnTo>
                  <a:lnTo>
                    <a:pt x="1914" y="489"/>
                  </a:lnTo>
                  <a:lnTo>
                    <a:pt x="1886" y="489"/>
                  </a:lnTo>
                  <a:lnTo>
                    <a:pt x="1851" y="489"/>
                  </a:lnTo>
                  <a:lnTo>
                    <a:pt x="1816" y="489"/>
                  </a:lnTo>
                  <a:lnTo>
                    <a:pt x="1788" y="489"/>
                  </a:lnTo>
                  <a:lnTo>
                    <a:pt x="1753" y="489"/>
                  </a:lnTo>
                  <a:lnTo>
                    <a:pt x="1718" y="482"/>
                  </a:lnTo>
                  <a:lnTo>
                    <a:pt x="1690" y="482"/>
                  </a:lnTo>
                  <a:lnTo>
                    <a:pt x="1655" y="482"/>
                  </a:lnTo>
                  <a:lnTo>
                    <a:pt x="1620" y="482"/>
                  </a:lnTo>
                  <a:lnTo>
                    <a:pt x="1592" y="482"/>
                  </a:lnTo>
                  <a:lnTo>
                    <a:pt x="1558" y="482"/>
                  </a:lnTo>
                  <a:lnTo>
                    <a:pt x="1523" y="475"/>
                  </a:lnTo>
                  <a:lnTo>
                    <a:pt x="1495" y="475"/>
                  </a:lnTo>
                  <a:lnTo>
                    <a:pt x="1460" y="475"/>
                  </a:lnTo>
                  <a:lnTo>
                    <a:pt x="1425" y="475"/>
                  </a:lnTo>
                  <a:lnTo>
                    <a:pt x="1397" y="468"/>
                  </a:lnTo>
                  <a:lnTo>
                    <a:pt x="1362" y="468"/>
                  </a:lnTo>
                  <a:lnTo>
                    <a:pt x="1334" y="468"/>
                  </a:lnTo>
                  <a:lnTo>
                    <a:pt x="1299" y="461"/>
                  </a:lnTo>
                  <a:lnTo>
                    <a:pt x="1271" y="461"/>
                  </a:lnTo>
                  <a:lnTo>
                    <a:pt x="1236" y="461"/>
                  </a:lnTo>
                  <a:lnTo>
                    <a:pt x="1208" y="454"/>
                  </a:lnTo>
                  <a:lnTo>
                    <a:pt x="1180" y="454"/>
                  </a:lnTo>
                  <a:lnTo>
                    <a:pt x="1145" y="447"/>
                  </a:lnTo>
                  <a:lnTo>
                    <a:pt x="1117" y="447"/>
                  </a:lnTo>
                  <a:lnTo>
                    <a:pt x="1089" y="440"/>
                  </a:lnTo>
                  <a:lnTo>
                    <a:pt x="1055" y="440"/>
                  </a:lnTo>
                  <a:lnTo>
                    <a:pt x="1027" y="433"/>
                  </a:lnTo>
                  <a:lnTo>
                    <a:pt x="999" y="433"/>
                  </a:lnTo>
                  <a:lnTo>
                    <a:pt x="971" y="426"/>
                  </a:lnTo>
                  <a:lnTo>
                    <a:pt x="943" y="419"/>
                  </a:lnTo>
                  <a:lnTo>
                    <a:pt x="915" y="419"/>
                  </a:lnTo>
                  <a:lnTo>
                    <a:pt x="887" y="412"/>
                  </a:lnTo>
                  <a:lnTo>
                    <a:pt x="859" y="405"/>
                  </a:lnTo>
                  <a:lnTo>
                    <a:pt x="831" y="405"/>
                  </a:lnTo>
                  <a:lnTo>
                    <a:pt x="803" y="398"/>
                  </a:lnTo>
                  <a:lnTo>
                    <a:pt x="775" y="391"/>
                  </a:lnTo>
                  <a:lnTo>
                    <a:pt x="747" y="391"/>
                  </a:lnTo>
                  <a:lnTo>
                    <a:pt x="726" y="384"/>
                  </a:lnTo>
                  <a:lnTo>
                    <a:pt x="698" y="377"/>
                  </a:lnTo>
                  <a:lnTo>
                    <a:pt x="670" y="370"/>
                  </a:lnTo>
                  <a:lnTo>
                    <a:pt x="649" y="370"/>
                  </a:lnTo>
                  <a:lnTo>
                    <a:pt x="621" y="363"/>
                  </a:lnTo>
                  <a:lnTo>
                    <a:pt x="600" y="356"/>
                  </a:lnTo>
                  <a:lnTo>
                    <a:pt x="573" y="349"/>
                  </a:lnTo>
                  <a:lnTo>
                    <a:pt x="552" y="342"/>
                  </a:lnTo>
                  <a:lnTo>
                    <a:pt x="531" y="335"/>
                  </a:lnTo>
                  <a:lnTo>
                    <a:pt x="503" y="328"/>
                  </a:lnTo>
                  <a:lnTo>
                    <a:pt x="482" y="328"/>
                  </a:lnTo>
                  <a:lnTo>
                    <a:pt x="461" y="321"/>
                  </a:lnTo>
                  <a:lnTo>
                    <a:pt x="440" y="314"/>
                  </a:lnTo>
                  <a:lnTo>
                    <a:pt x="419" y="307"/>
                  </a:lnTo>
                  <a:lnTo>
                    <a:pt x="398" y="300"/>
                  </a:lnTo>
                  <a:lnTo>
                    <a:pt x="377" y="293"/>
                  </a:lnTo>
                  <a:lnTo>
                    <a:pt x="356" y="286"/>
                  </a:lnTo>
                  <a:lnTo>
                    <a:pt x="342" y="279"/>
                  </a:lnTo>
                  <a:lnTo>
                    <a:pt x="321" y="272"/>
                  </a:lnTo>
                  <a:lnTo>
                    <a:pt x="300" y="265"/>
                  </a:lnTo>
                  <a:lnTo>
                    <a:pt x="286" y="258"/>
                  </a:lnTo>
                  <a:lnTo>
                    <a:pt x="265" y="251"/>
                  </a:lnTo>
                  <a:lnTo>
                    <a:pt x="251" y="244"/>
                  </a:lnTo>
                  <a:lnTo>
                    <a:pt x="237" y="237"/>
                  </a:lnTo>
                  <a:lnTo>
                    <a:pt x="216" y="230"/>
                  </a:lnTo>
                  <a:lnTo>
                    <a:pt x="202" y="223"/>
                  </a:lnTo>
                  <a:lnTo>
                    <a:pt x="188" y="209"/>
                  </a:lnTo>
                  <a:lnTo>
                    <a:pt x="174" y="202"/>
                  </a:lnTo>
                  <a:lnTo>
                    <a:pt x="160" y="195"/>
                  </a:lnTo>
                  <a:lnTo>
                    <a:pt x="146" y="188"/>
                  </a:lnTo>
                  <a:lnTo>
                    <a:pt x="132" y="181"/>
                  </a:lnTo>
                  <a:lnTo>
                    <a:pt x="125" y="174"/>
                  </a:lnTo>
                  <a:lnTo>
                    <a:pt x="111" y="167"/>
                  </a:lnTo>
                  <a:lnTo>
                    <a:pt x="97" y="160"/>
                  </a:lnTo>
                  <a:lnTo>
                    <a:pt x="90" y="146"/>
                  </a:lnTo>
                  <a:lnTo>
                    <a:pt x="83" y="139"/>
                  </a:lnTo>
                  <a:lnTo>
                    <a:pt x="70" y="132"/>
                  </a:lnTo>
                  <a:lnTo>
                    <a:pt x="63" y="125"/>
                  </a:lnTo>
                  <a:lnTo>
                    <a:pt x="56" y="118"/>
                  </a:lnTo>
                  <a:lnTo>
                    <a:pt x="49" y="104"/>
                  </a:lnTo>
                  <a:lnTo>
                    <a:pt x="42" y="97"/>
                  </a:lnTo>
                  <a:lnTo>
                    <a:pt x="35" y="90"/>
                  </a:lnTo>
                  <a:lnTo>
                    <a:pt x="28" y="83"/>
                  </a:lnTo>
                  <a:lnTo>
                    <a:pt x="21" y="76"/>
                  </a:lnTo>
                  <a:lnTo>
                    <a:pt x="14" y="62"/>
                  </a:lnTo>
                  <a:lnTo>
                    <a:pt x="14" y="55"/>
                  </a:lnTo>
                  <a:lnTo>
                    <a:pt x="7" y="48"/>
                  </a:lnTo>
                  <a:lnTo>
                    <a:pt x="7" y="41"/>
                  </a:lnTo>
                  <a:lnTo>
                    <a:pt x="0" y="3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30"/>
                  </a:lnTo>
                  <a:lnTo>
                    <a:pt x="0" y="537"/>
                  </a:lnTo>
                  <a:lnTo>
                    <a:pt x="0" y="551"/>
                  </a:lnTo>
                  <a:lnTo>
                    <a:pt x="7" y="558"/>
                  </a:lnTo>
                  <a:lnTo>
                    <a:pt x="7" y="565"/>
                  </a:lnTo>
                  <a:lnTo>
                    <a:pt x="14" y="572"/>
                  </a:lnTo>
                  <a:lnTo>
                    <a:pt x="14" y="579"/>
                  </a:lnTo>
                  <a:lnTo>
                    <a:pt x="21" y="593"/>
                  </a:lnTo>
                  <a:lnTo>
                    <a:pt x="28" y="600"/>
                  </a:lnTo>
                  <a:lnTo>
                    <a:pt x="35" y="607"/>
                  </a:lnTo>
                  <a:lnTo>
                    <a:pt x="42" y="614"/>
                  </a:lnTo>
                  <a:lnTo>
                    <a:pt x="49" y="621"/>
                  </a:lnTo>
                  <a:lnTo>
                    <a:pt x="56" y="635"/>
                  </a:lnTo>
                  <a:lnTo>
                    <a:pt x="63" y="642"/>
                  </a:lnTo>
                  <a:lnTo>
                    <a:pt x="70" y="649"/>
                  </a:lnTo>
                  <a:lnTo>
                    <a:pt x="83" y="656"/>
                  </a:lnTo>
                  <a:lnTo>
                    <a:pt x="90" y="663"/>
                  </a:lnTo>
                  <a:lnTo>
                    <a:pt x="97" y="677"/>
                  </a:lnTo>
                  <a:lnTo>
                    <a:pt x="111" y="684"/>
                  </a:lnTo>
                  <a:lnTo>
                    <a:pt x="125" y="691"/>
                  </a:lnTo>
                  <a:lnTo>
                    <a:pt x="132" y="698"/>
                  </a:lnTo>
                  <a:lnTo>
                    <a:pt x="146" y="705"/>
                  </a:lnTo>
                  <a:lnTo>
                    <a:pt x="160" y="712"/>
                  </a:lnTo>
                  <a:lnTo>
                    <a:pt x="174" y="719"/>
                  </a:lnTo>
                  <a:lnTo>
                    <a:pt x="188" y="726"/>
                  </a:lnTo>
                  <a:lnTo>
                    <a:pt x="202" y="740"/>
                  </a:lnTo>
                  <a:lnTo>
                    <a:pt x="216" y="747"/>
                  </a:lnTo>
                  <a:lnTo>
                    <a:pt x="237" y="754"/>
                  </a:lnTo>
                  <a:lnTo>
                    <a:pt x="251" y="761"/>
                  </a:lnTo>
                  <a:lnTo>
                    <a:pt x="265" y="768"/>
                  </a:lnTo>
                  <a:lnTo>
                    <a:pt x="286" y="775"/>
                  </a:lnTo>
                  <a:lnTo>
                    <a:pt x="300" y="782"/>
                  </a:lnTo>
                  <a:lnTo>
                    <a:pt x="321" y="789"/>
                  </a:lnTo>
                  <a:lnTo>
                    <a:pt x="342" y="796"/>
                  </a:lnTo>
                  <a:lnTo>
                    <a:pt x="356" y="803"/>
                  </a:lnTo>
                  <a:lnTo>
                    <a:pt x="377" y="810"/>
                  </a:lnTo>
                  <a:lnTo>
                    <a:pt x="398" y="817"/>
                  </a:lnTo>
                  <a:lnTo>
                    <a:pt x="419" y="824"/>
                  </a:lnTo>
                  <a:lnTo>
                    <a:pt x="440" y="831"/>
                  </a:lnTo>
                  <a:lnTo>
                    <a:pt x="461" y="838"/>
                  </a:lnTo>
                  <a:lnTo>
                    <a:pt x="482" y="845"/>
                  </a:lnTo>
                  <a:lnTo>
                    <a:pt x="503" y="845"/>
                  </a:lnTo>
                  <a:lnTo>
                    <a:pt x="531" y="852"/>
                  </a:lnTo>
                  <a:lnTo>
                    <a:pt x="552" y="859"/>
                  </a:lnTo>
                  <a:lnTo>
                    <a:pt x="573" y="866"/>
                  </a:lnTo>
                  <a:lnTo>
                    <a:pt x="600" y="873"/>
                  </a:lnTo>
                  <a:lnTo>
                    <a:pt x="621" y="880"/>
                  </a:lnTo>
                  <a:lnTo>
                    <a:pt x="649" y="887"/>
                  </a:lnTo>
                  <a:lnTo>
                    <a:pt x="670" y="887"/>
                  </a:lnTo>
                  <a:lnTo>
                    <a:pt x="698" y="894"/>
                  </a:lnTo>
                  <a:lnTo>
                    <a:pt x="726" y="901"/>
                  </a:lnTo>
                  <a:lnTo>
                    <a:pt x="747" y="908"/>
                  </a:lnTo>
                  <a:lnTo>
                    <a:pt x="775" y="908"/>
                  </a:lnTo>
                  <a:lnTo>
                    <a:pt x="803" y="915"/>
                  </a:lnTo>
                  <a:lnTo>
                    <a:pt x="831" y="922"/>
                  </a:lnTo>
                  <a:lnTo>
                    <a:pt x="859" y="922"/>
                  </a:lnTo>
                  <a:lnTo>
                    <a:pt x="887" y="929"/>
                  </a:lnTo>
                  <a:lnTo>
                    <a:pt x="915" y="936"/>
                  </a:lnTo>
                  <a:lnTo>
                    <a:pt x="943" y="936"/>
                  </a:lnTo>
                  <a:lnTo>
                    <a:pt x="971" y="943"/>
                  </a:lnTo>
                  <a:lnTo>
                    <a:pt x="999" y="950"/>
                  </a:lnTo>
                  <a:lnTo>
                    <a:pt x="1027" y="950"/>
                  </a:lnTo>
                  <a:lnTo>
                    <a:pt x="1055" y="957"/>
                  </a:lnTo>
                  <a:lnTo>
                    <a:pt x="1089" y="957"/>
                  </a:lnTo>
                  <a:lnTo>
                    <a:pt x="1117" y="964"/>
                  </a:lnTo>
                  <a:lnTo>
                    <a:pt x="1145" y="964"/>
                  </a:lnTo>
                  <a:lnTo>
                    <a:pt x="1180" y="971"/>
                  </a:lnTo>
                  <a:lnTo>
                    <a:pt x="1208" y="971"/>
                  </a:lnTo>
                  <a:lnTo>
                    <a:pt x="1236" y="977"/>
                  </a:lnTo>
                  <a:lnTo>
                    <a:pt x="1271" y="977"/>
                  </a:lnTo>
                  <a:lnTo>
                    <a:pt x="1299" y="977"/>
                  </a:lnTo>
                  <a:lnTo>
                    <a:pt x="1334" y="984"/>
                  </a:lnTo>
                  <a:lnTo>
                    <a:pt x="1362" y="984"/>
                  </a:lnTo>
                  <a:lnTo>
                    <a:pt x="1397" y="984"/>
                  </a:lnTo>
                  <a:lnTo>
                    <a:pt x="1425" y="991"/>
                  </a:lnTo>
                  <a:lnTo>
                    <a:pt x="1460" y="991"/>
                  </a:lnTo>
                  <a:lnTo>
                    <a:pt x="1495" y="991"/>
                  </a:lnTo>
                  <a:lnTo>
                    <a:pt x="1523" y="991"/>
                  </a:lnTo>
                  <a:lnTo>
                    <a:pt x="1558" y="998"/>
                  </a:lnTo>
                  <a:lnTo>
                    <a:pt x="1592" y="998"/>
                  </a:lnTo>
                  <a:lnTo>
                    <a:pt x="1620" y="998"/>
                  </a:lnTo>
                  <a:lnTo>
                    <a:pt x="1655" y="998"/>
                  </a:lnTo>
                  <a:lnTo>
                    <a:pt x="1690" y="998"/>
                  </a:lnTo>
                  <a:lnTo>
                    <a:pt x="1718" y="998"/>
                  </a:lnTo>
                  <a:lnTo>
                    <a:pt x="1753" y="1005"/>
                  </a:lnTo>
                  <a:lnTo>
                    <a:pt x="1788" y="1005"/>
                  </a:lnTo>
                  <a:lnTo>
                    <a:pt x="1816" y="1005"/>
                  </a:lnTo>
                  <a:lnTo>
                    <a:pt x="1851" y="1005"/>
                  </a:lnTo>
                  <a:lnTo>
                    <a:pt x="1886" y="1005"/>
                  </a:lnTo>
                  <a:lnTo>
                    <a:pt x="1914" y="1005"/>
                  </a:lnTo>
                  <a:lnTo>
                    <a:pt x="1949" y="1005"/>
                  </a:lnTo>
                  <a:lnTo>
                    <a:pt x="1984" y="1005"/>
                  </a:lnTo>
                  <a:lnTo>
                    <a:pt x="2019" y="1005"/>
                  </a:lnTo>
                  <a:lnTo>
                    <a:pt x="2047" y="998"/>
                  </a:lnTo>
                  <a:lnTo>
                    <a:pt x="2082" y="998"/>
                  </a:lnTo>
                  <a:lnTo>
                    <a:pt x="2116" y="998"/>
                  </a:lnTo>
                  <a:lnTo>
                    <a:pt x="2144" y="998"/>
                  </a:lnTo>
                  <a:lnTo>
                    <a:pt x="2179" y="998"/>
                  </a:lnTo>
                  <a:lnTo>
                    <a:pt x="2214" y="998"/>
                  </a:lnTo>
                  <a:lnTo>
                    <a:pt x="2242" y="991"/>
                  </a:lnTo>
                  <a:lnTo>
                    <a:pt x="2277" y="991"/>
                  </a:lnTo>
                  <a:lnTo>
                    <a:pt x="2305" y="991"/>
                  </a:lnTo>
                  <a:lnTo>
                    <a:pt x="2340" y="991"/>
                  </a:lnTo>
                  <a:lnTo>
                    <a:pt x="2375" y="984"/>
                  </a:lnTo>
                  <a:lnTo>
                    <a:pt x="2403" y="984"/>
                  </a:lnTo>
                  <a:lnTo>
                    <a:pt x="2438" y="984"/>
                  </a:lnTo>
                  <a:lnTo>
                    <a:pt x="2466" y="977"/>
                  </a:lnTo>
                  <a:lnTo>
                    <a:pt x="2501" y="977"/>
                  </a:lnTo>
                  <a:lnTo>
                    <a:pt x="2529" y="977"/>
                  </a:lnTo>
                  <a:lnTo>
                    <a:pt x="2564" y="971"/>
                  </a:lnTo>
                  <a:lnTo>
                    <a:pt x="2592" y="971"/>
                  </a:lnTo>
                  <a:lnTo>
                    <a:pt x="2619" y="964"/>
                  </a:lnTo>
                  <a:lnTo>
                    <a:pt x="2654" y="964"/>
                  </a:lnTo>
                  <a:lnTo>
                    <a:pt x="2682" y="957"/>
                  </a:lnTo>
                  <a:lnTo>
                    <a:pt x="2710" y="957"/>
                  </a:lnTo>
                  <a:lnTo>
                    <a:pt x="2738" y="950"/>
                  </a:lnTo>
                  <a:lnTo>
                    <a:pt x="2773" y="950"/>
                  </a:lnTo>
                  <a:lnTo>
                    <a:pt x="2801" y="943"/>
                  </a:lnTo>
                  <a:lnTo>
                    <a:pt x="2829" y="936"/>
                  </a:lnTo>
                  <a:lnTo>
                    <a:pt x="2857" y="936"/>
                  </a:lnTo>
                  <a:lnTo>
                    <a:pt x="2885" y="929"/>
                  </a:lnTo>
                  <a:lnTo>
                    <a:pt x="2913" y="922"/>
                  </a:lnTo>
                  <a:lnTo>
                    <a:pt x="2941" y="922"/>
                  </a:lnTo>
                  <a:lnTo>
                    <a:pt x="2969" y="915"/>
                  </a:lnTo>
                  <a:lnTo>
                    <a:pt x="2990" y="908"/>
                  </a:lnTo>
                  <a:lnTo>
                    <a:pt x="3018" y="908"/>
                  </a:lnTo>
                  <a:lnTo>
                    <a:pt x="3046" y="901"/>
                  </a:lnTo>
                  <a:lnTo>
                    <a:pt x="3074" y="894"/>
                  </a:lnTo>
                  <a:lnTo>
                    <a:pt x="3095" y="887"/>
                  </a:lnTo>
                  <a:lnTo>
                    <a:pt x="3122" y="887"/>
                  </a:lnTo>
                  <a:lnTo>
                    <a:pt x="3143" y="880"/>
                  </a:lnTo>
                  <a:lnTo>
                    <a:pt x="3171" y="873"/>
                  </a:lnTo>
                  <a:lnTo>
                    <a:pt x="3192" y="866"/>
                  </a:lnTo>
                  <a:lnTo>
                    <a:pt x="3220" y="859"/>
                  </a:lnTo>
                  <a:lnTo>
                    <a:pt x="3241" y="852"/>
                  </a:lnTo>
                  <a:lnTo>
                    <a:pt x="3262" y="845"/>
                  </a:lnTo>
                  <a:lnTo>
                    <a:pt x="3283" y="845"/>
                  </a:lnTo>
                  <a:lnTo>
                    <a:pt x="3311" y="838"/>
                  </a:lnTo>
                  <a:lnTo>
                    <a:pt x="3332" y="831"/>
                  </a:lnTo>
                  <a:lnTo>
                    <a:pt x="3353" y="824"/>
                  </a:lnTo>
                  <a:lnTo>
                    <a:pt x="3374" y="817"/>
                  </a:lnTo>
                  <a:lnTo>
                    <a:pt x="3388" y="810"/>
                  </a:lnTo>
                  <a:lnTo>
                    <a:pt x="3409" y="803"/>
                  </a:lnTo>
                  <a:lnTo>
                    <a:pt x="3430" y="796"/>
                  </a:lnTo>
                  <a:lnTo>
                    <a:pt x="3451" y="789"/>
                  </a:lnTo>
                  <a:lnTo>
                    <a:pt x="3465" y="782"/>
                  </a:lnTo>
                  <a:lnTo>
                    <a:pt x="3486" y="775"/>
                  </a:lnTo>
                  <a:lnTo>
                    <a:pt x="3500" y="768"/>
                  </a:lnTo>
                  <a:lnTo>
                    <a:pt x="3521" y="761"/>
                  </a:lnTo>
                  <a:lnTo>
                    <a:pt x="3535" y="754"/>
                  </a:lnTo>
                  <a:lnTo>
                    <a:pt x="3549" y="747"/>
                  </a:lnTo>
                  <a:lnTo>
                    <a:pt x="3563" y="740"/>
                  </a:lnTo>
                  <a:lnTo>
                    <a:pt x="3577" y="726"/>
                  </a:lnTo>
                  <a:lnTo>
                    <a:pt x="3591" y="719"/>
                  </a:lnTo>
                  <a:lnTo>
                    <a:pt x="3605" y="712"/>
                  </a:lnTo>
                  <a:lnTo>
                    <a:pt x="3618" y="705"/>
                  </a:lnTo>
                  <a:lnTo>
                    <a:pt x="3632" y="698"/>
                  </a:lnTo>
                  <a:lnTo>
                    <a:pt x="3646" y="691"/>
                  </a:lnTo>
                  <a:lnTo>
                    <a:pt x="3653" y="684"/>
                  </a:lnTo>
                  <a:lnTo>
                    <a:pt x="3667" y="677"/>
                  </a:lnTo>
                  <a:lnTo>
                    <a:pt x="3681" y="663"/>
                  </a:lnTo>
                  <a:lnTo>
                    <a:pt x="3688" y="656"/>
                  </a:lnTo>
                  <a:lnTo>
                    <a:pt x="3695" y="649"/>
                  </a:lnTo>
                  <a:lnTo>
                    <a:pt x="3709" y="642"/>
                  </a:lnTo>
                  <a:lnTo>
                    <a:pt x="3716" y="635"/>
                  </a:lnTo>
                  <a:lnTo>
                    <a:pt x="3723" y="621"/>
                  </a:lnTo>
                  <a:lnTo>
                    <a:pt x="3730" y="614"/>
                  </a:lnTo>
                  <a:lnTo>
                    <a:pt x="3737" y="607"/>
                  </a:lnTo>
                  <a:lnTo>
                    <a:pt x="3744" y="600"/>
                  </a:lnTo>
                  <a:lnTo>
                    <a:pt x="3744" y="593"/>
                  </a:lnTo>
                  <a:lnTo>
                    <a:pt x="3751" y="579"/>
                  </a:lnTo>
                  <a:lnTo>
                    <a:pt x="3758" y="572"/>
                  </a:lnTo>
                  <a:lnTo>
                    <a:pt x="3758" y="565"/>
                  </a:lnTo>
                  <a:lnTo>
                    <a:pt x="3765" y="558"/>
                  </a:lnTo>
                  <a:lnTo>
                    <a:pt x="3765" y="551"/>
                  </a:lnTo>
                  <a:lnTo>
                    <a:pt x="3765" y="537"/>
                  </a:lnTo>
                  <a:lnTo>
                    <a:pt x="3772" y="530"/>
                  </a:lnTo>
                  <a:lnTo>
                    <a:pt x="3772" y="523"/>
                  </a:lnTo>
                  <a:lnTo>
                    <a:pt x="3772" y="516"/>
                  </a:lnTo>
                  <a:lnTo>
                    <a:pt x="3772" y="0"/>
                  </a:lnTo>
                  <a:close/>
                </a:path>
              </a:pathLst>
            </a:custGeom>
            <a:solidFill>
              <a:srgbClr val="1A338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3"/>
            <p:cNvSpPr>
              <a:spLocks/>
            </p:cNvSpPr>
            <p:nvPr/>
          </p:nvSpPr>
          <p:spPr bwMode="auto">
            <a:xfrm>
              <a:off x="1291" y="2141"/>
              <a:ext cx="3772" cy="978"/>
            </a:xfrm>
            <a:custGeom>
              <a:avLst/>
              <a:gdLst>
                <a:gd name="T0" fmla="*/ 2019 w 3772"/>
                <a:gd name="T1" fmla="*/ 0 h 978"/>
                <a:gd name="T2" fmla="*/ 2179 w 3772"/>
                <a:gd name="T3" fmla="*/ 7 h 978"/>
                <a:gd name="T4" fmla="*/ 2340 w 3772"/>
                <a:gd name="T5" fmla="*/ 14 h 978"/>
                <a:gd name="T6" fmla="*/ 2501 w 3772"/>
                <a:gd name="T7" fmla="*/ 27 h 978"/>
                <a:gd name="T8" fmla="*/ 2654 w 3772"/>
                <a:gd name="T9" fmla="*/ 41 h 978"/>
                <a:gd name="T10" fmla="*/ 2801 w 3772"/>
                <a:gd name="T11" fmla="*/ 62 h 978"/>
                <a:gd name="T12" fmla="*/ 2941 w 3772"/>
                <a:gd name="T13" fmla="*/ 83 h 978"/>
                <a:gd name="T14" fmla="*/ 3074 w 3772"/>
                <a:gd name="T15" fmla="*/ 104 h 978"/>
                <a:gd name="T16" fmla="*/ 3192 w 3772"/>
                <a:gd name="T17" fmla="*/ 132 h 978"/>
                <a:gd name="T18" fmla="*/ 3311 w 3772"/>
                <a:gd name="T19" fmla="*/ 167 h 978"/>
                <a:gd name="T20" fmla="*/ 3409 w 3772"/>
                <a:gd name="T21" fmla="*/ 202 h 978"/>
                <a:gd name="T22" fmla="*/ 3500 w 3772"/>
                <a:gd name="T23" fmla="*/ 237 h 978"/>
                <a:gd name="T24" fmla="*/ 3577 w 3772"/>
                <a:gd name="T25" fmla="*/ 272 h 978"/>
                <a:gd name="T26" fmla="*/ 3646 w 3772"/>
                <a:gd name="T27" fmla="*/ 314 h 978"/>
                <a:gd name="T28" fmla="*/ 3695 w 3772"/>
                <a:gd name="T29" fmla="*/ 349 h 978"/>
                <a:gd name="T30" fmla="*/ 3737 w 3772"/>
                <a:gd name="T31" fmla="*/ 391 h 978"/>
                <a:gd name="T32" fmla="*/ 3758 w 3772"/>
                <a:gd name="T33" fmla="*/ 433 h 978"/>
                <a:gd name="T34" fmla="*/ 3772 w 3772"/>
                <a:gd name="T35" fmla="*/ 482 h 978"/>
                <a:gd name="T36" fmla="*/ 3765 w 3772"/>
                <a:gd name="T37" fmla="*/ 523 h 978"/>
                <a:gd name="T38" fmla="*/ 3744 w 3772"/>
                <a:gd name="T39" fmla="*/ 565 h 978"/>
                <a:gd name="T40" fmla="*/ 3716 w 3772"/>
                <a:gd name="T41" fmla="*/ 607 h 978"/>
                <a:gd name="T42" fmla="*/ 3667 w 3772"/>
                <a:gd name="T43" fmla="*/ 649 h 978"/>
                <a:gd name="T44" fmla="*/ 3605 w 3772"/>
                <a:gd name="T45" fmla="*/ 684 h 978"/>
                <a:gd name="T46" fmla="*/ 3535 w 3772"/>
                <a:gd name="T47" fmla="*/ 726 h 978"/>
                <a:gd name="T48" fmla="*/ 3451 w 3772"/>
                <a:gd name="T49" fmla="*/ 761 h 978"/>
                <a:gd name="T50" fmla="*/ 3353 w 3772"/>
                <a:gd name="T51" fmla="*/ 796 h 978"/>
                <a:gd name="T52" fmla="*/ 3241 w 3772"/>
                <a:gd name="T53" fmla="*/ 824 h 978"/>
                <a:gd name="T54" fmla="*/ 3122 w 3772"/>
                <a:gd name="T55" fmla="*/ 859 h 978"/>
                <a:gd name="T56" fmla="*/ 2990 w 3772"/>
                <a:gd name="T57" fmla="*/ 880 h 978"/>
                <a:gd name="T58" fmla="*/ 2857 w 3772"/>
                <a:gd name="T59" fmla="*/ 908 h 978"/>
                <a:gd name="T60" fmla="*/ 2710 w 3772"/>
                <a:gd name="T61" fmla="*/ 929 h 978"/>
                <a:gd name="T62" fmla="*/ 2564 w 3772"/>
                <a:gd name="T63" fmla="*/ 943 h 978"/>
                <a:gd name="T64" fmla="*/ 2403 w 3772"/>
                <a:gd name="T65" fmla="*/ 957 h 978"/>
                <a:gd name="T66" fmla="*/ 2242 w 3772"/>
                <a:gd name="T67" fmla="*/ 964 h 978"/>
                <a:gd name="T68" fmla="*/ 2082 w 3772"/>
                <a:gd name="T69" fmla="*/ 971 h 978"/>
                <a:gd name="T70" fmla="*/ 1914 w 3772"/>
                <a:gd name="T71" fmla="*/ 978 h 978"/>
                <a:gd name="T72" fmla="*/ 1753 w 3772"/>
                <a:gd name="T73" fmla="*/ 978 h 978"/>
                <a:gd name="T74" fmla="*/ 1592 w 3772"/>
                <a:gd name="T75" fmla="*/ 971 h 978"/>
                <a:gd name="T76" fmla="*/ 1425 w 3772"/>
                <a:gd name="T77" fmla="*/ 964 h 978"/>
                <a:gd name="T78" fmla="*/ 1271 w 3772"/>
                <a:gd name="T79" fmla="*/ 950 h 978"/>
                <a:gd name="T80" fmla="*/ 1117 w 3772"/>
                <a:gd name="T81" fmla="*/ 936 h 978"/>
                <a:gd name="T82" fmla="*/ 971 w 3772"/>
                <a:gd name="T83" fmla="*/ 915 h 978"/>
                <a:gd name="T84" fmla="*/ 831 w 3772"/>
                <a:gd name="T85" fmla="*/ 894 h 978"/>
                <a:gd name="T86" fmla="*/ 698 w 3772"/>
                <a:gd name="T87" fmla="*/ 866 h 978"/>
                <a:gd name="T88" fmla="*/ 573 w 3772"/>
                <a:gd name="T89" fmla="*/ 838 h 978"/>
                <a:gd name="T90" fmla="*/ 461 w 3772"/>
                <a:gd name="T91" fmla="*/ 810 h 978"/>
                <a:gd name="T92" fmla="*/ 356 w 3772"/>
                <a:gd name="T93" fmla="*/ 775 h 978"/>
                <a:gd name="T94" fmla="*/ 265 w 3772"/>
                <a:gd name="T95" fmla="*/ 740 h 978"/>
                <a:gd name="T96" fmla="*/ 188 w 3772"/>
                <a:gd name="T97" fmla="*/ 698 h 978"/>
                <a:gd name="T98" fmla="*/ 125 w 3772"/>
                <a:gd name="T99" fmla="*/ 663 h 978"/>
                <a:gd name="T100" fmla="*/ 70 w 3772"/>
                <a:gd name="T101" fmla="*/ 621 h 978"/>
                <a:gd name="T102" fmla="*/ 35 w 3772"/>
                <a:gd name="T103" fmla="*/ 579 h 978"/>
                <a:gd name="T104" fmla="*/ 7 w 3772"/>
                <a:gd name="T105" fmla="*/ 537 h 978"/>
                <a:gd name="T106" fmla="*/ 0 w 3772"/>
                <a:gd name="T107" fmla="*/ 496 h 9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772" h="978">
                  <a:moveTo>
                    <a:pt x="1886" y="0"/>
                  </a:moveTo>
                  <a:lnTo>
                    <a:pt x="1914" y="0"/>
                  </a:lnTo>
                  <a:lnTo>
                    <a:pt x="1949" y="0"/>
                  </a:lnTo>
                  <a:lnTo>
                    <a:pt x="1984" y="0"/>
                  </a:lnTo>
                  <a:lnTo>
                    <a:pt x="2019" y="0"/>
                  </a:lnTo>
                  <a:lnTo>
                    <a:pt x="2047" y="0"/>
                  </a:lnTo>
                  <a:lnTo>
                    <a:pt x="2082" y="0"/>
                  </a:lnTo>
                  <a:lnTo>
                    <a:pt x="2116" y="0"/>
                  </a:lnTo>
                  <a:lnTo>
                    <a:pt x="2144" y="0"/>
                  </a:lnTo>
                  <a:lnTo>
                    <a:pt x="2179" y="7"/>
                  </a:lnTo>
                  <a:lnTo>
                    <a:pt x="2214" y="7"/>
                  </a:lnTo>
                  <a:lnTo>
                    <a:pt x="2242" y="7"/>
                  </a:lnTo>
                  <a:lnTo>
                    <a:pt x="2277" y="7"/>
                  </a:lnTo>
                  <a:lnTo>
                    <a:pt x="2305" y="14"/>
                  </a:lnTo>
                  <a:lnTo>
                    <a:pt x="2340" y="14"/>
                  </a:lnTo>
                  <a:lnTo>
                    <a:pt x="2375" y="14"/>
                  </a:lnTo>
                  <a:lnTo>
                    <a:pt x="2403" y="14"/>
                  </a:lnTo>
                  <a:lnTo>
                    <a:pt x="2438" y="21"/>
                  </a:lnTo>
                  <a:lnTo>
                    <a:pt x="2466" y="21"/>
                  </a:lnTo>
                  <a:lnTo>
                    <a:pt x="2501" y="27"/>
                  </a:lnTo>
                  <a:lnTo>
                    <a:pt x="2529" y="27"/>
                  </a:lnTo>
                  <a:lnTo>
                    <a:pt x="2564" y="27"/>
                  </a:lnTo>
                  <a:lnTo>
                    <a:pt x="2592" y="34"/>
                  </a:lnTo>
                  <a:lnTo>
                    <a:pt x="2619" y="34"/>
                  </a:lnTo>
                  <a:lnTo>
                    <a:pt x="2654" y="41"/>
                  </a:lnTo>
                  <a:lnTo>
                    <a:pt x="2682" y="41"/>
                  </a:lnTo>
                  <a:lnTo>
                    <a:pt x="2710" y="48"/>
                  </a:lnTo>
                  <a:lnTo>
                    <a:pt x="2738" y="48"/>
                  </a:lnTo>
                  <a:lnTo>
                    <a:pt x="2773" y="55"/>
                  </a:lnTo>
                  <a:lnTo>
                    <a:pt x="2801" y="62"/>
                  </a:lnTo>
                  <a:lnTo>
                    <a:pt x="2829" y="62"/>
                  </a:lnTo>
                  <a:lnTo>
                    <a:pt x="2857" y="69"/>
                  </a:lnTo>
                  <a:lnTo>
                    <a:pt x="2885" y="69"/>
                  </a:lnTo>
                  <a:lnTo>
                    <a:pt x="2913" y="76"/>
                  </a:lnTo>
                  <a:lnTo>
                    <a:pt x="2941" y="83"/>
                  </a:lnTo>
                  <a:lnTo>
                    <a:pt x="2969" y="83"/>
                  </a:lnTo>
                  <a:lnTo>
                    <a:pt x="2990" y="90"/>
                  </a:lnTo>
                  <a:lnTo>
                    <a:pt x="3018" y="97"/>
                  </a:lnTo>
                  <a:lnTo>
                    <a:pt x="3046" y="104"/>
                  </a:lnTo>
                  <a:lnTo>
                    <a:pt x="3074" y="104"/>
                  </a:lnTo>
                  <a:lnTo>
                    <a:pt x="3095" y="111"/>
                  </a:lnTo>
                  <a:lnTo>
                    <a:pt x="3122" y="118"/>
                  </a:lnTo>
                  <a:lnTo>
                    <a:pt x="3143" y="125"/>
                  </a:lnTo>
                  <a:lnTo>
                    <a:pt x="3171" y="132"/>
                  </a:lnTo>
                  <a:lnTo>
                    <a:pt x="3192" y="132"/>
                  </a:lnTo>
                  <a:lnTo>
                    <a:pt x="3220" y="139"/>
                  </a:lnTo>
                  <a:lnTo>
                    <a:pt x="3241" y="146"/>
                  </a:lnTo>
                  <a:lnTo>
                    <a:pt x="3262" y="153"/>
                  </a:lnTo>
                  <a:lnTo>
                    <a:pt x="3283" y="160"/>
                  </a:lnTo>
                  <a:lnTo>
                    <a:pt x="3311" y="167"/>
                  </a:lnTo>
                  <a:lnTo>
                    <a:pt x="3332" y="174"/>
                  </a:lnTo>
                  <a:lnTo>
                    <a:pt x="3353" y="181"/>
                  </a:lnTo>
                  <a:lnTo>
                    <a:pt x="3374" y="188"/>
                  </a:lnTo>
                  <a:lnTo>
                    <a:pt x="3388" y="195"/>
                  </a:lnTo>
                  <a:lnTo>
                    <a:pt x="3409" y="202"/>
                  </a:lnTo>
                  <a:lnTo>
                    <a:pt x="3430" y="209"/>
                  </a:lnTo>
                  <a:lnTo>
                    <a:pt x="3451" y="216"/>
                  </a:lnTo>
                  <a:lnTo>
                    <a:pt x="3465" y="223"/>
                  </a:lnTo>
                  <a:lnTo>
                    <a:pt x="3486" y="230"/>
                  </a:lnTo>
                  <a:lnTo>
                    <a:pt x="3500" y="237"/>
                  </a:lnTo>
                  <a:lnTo>
                    <a:pt x="3521" y="244"/>
                  </a:lnTo>
                  <a:lnTo>
                    <a:pt x="3535" y="251"/>
                  </a:lnTo>
                  <a:lnTo>
                    <a:pt x="3549" y="258"/>
                  </a:lnTo>
                  <a:lnTo>
                    <a:pt x="3563" y="265"/>
                  </a:lnTo>
                  <a:lnTo>
                    <a:pt x="3577" y="272"/>
                  </a:lnTo>
                  <a:lnTo>
                    <a:pt x="3591" y="279"/>
                  </a:lnTo>
                  <a:lnTo>
                    <a:pt x="3605" y="286"/>
                  </a:lnTo>
                  <a:lnTo>
                    <a:pt x="3618" y="293"/>
                  </a:lnTo>
                  <a:lnTo>
                    <a:pt x="3632" y="307"/>
                  </a:lnTo>
                  <a:lnTo>
                    <a:pt x="3646" y="314"/>
                  </a:lnTo>
                  <a:lnTo>
                    <a:pt x="3653" y="321"/>
                  </a:lnTo>
                  <a:lnTo>
                    <a:pt x="3667" y="328"/>
                  </a:lnTo>
                  <a:lnTo>
                    <a:pt x="3681" y="335"/>
                  </a:lnTo>
                  <a:lnTo>
                    <a:pt x="3688" y="342"/>
                  </a:lnTo>
                  <a:lnTo>
                    <a:pt x="3695" y="349"/>
                  </a:lnTo>
                  <a:lnTo>
                    <a:pt x="3709" y="363"/>
                  </a:lnTo>
                  <a:lnTo>
                    <a:pt x="3716" y="370"/>
                  </a:lnTo>
                  <a:lnTo>
                    <a:pt x="3723" y="377"/>
                  </a:lnTo>
                  <a:lnTo>
                    <a:pt x="3730" y="384"/>
                  </a:lnTo>
                  <a:lnTo>
                    <a:pt x="3737" y="391"/>
                  </a:lnTo>
                  <a:lnTo>
                    <a:pt x="3744" y="405"/>
                  </a:lnTo>
                  <a:lnTo>
                    <a:pt x="3744" y="412"/>
                  </a:lnTo>
                  <a:lnTo>
                    <a:pt x="3751" y="419"/>
                  </a:lnTo>
                  <a:lnTo>
                    <a:pt x="3758" y="426"/>
                  </a:lnTo>
                  <a:lnTo>
                    <a:pt x="3758" y="433"/>
                  </a:lnTo>
                  <a:lnTo>
                    <a:pt x="3765" y="447"/>
                  </a:lnTo>
                  <a:lnTo>
                    <a:pt x="3765" y="454"/>
                  </a:lnTo>
                  <a:lnTo>
                    <a:pt x="3765" y="461"/>
                  </a:lnTo>
                  <a:lnTo>
                    <a:pt x="3772" y="468"/>
                  </a:lnTo>
                  <a:lnTo>
                    <a:pt x="3772" y="482"/>
                  </a:lnTo>
                  <a:lnTo>
                    <a:pt x="3772" y="489"/>
                  </a:lnTo>
                  <a:lnTo>
                    <a:pt x="3772" y="496"/>
                  </a:lnTo>
                  <a:lnTo>
                    <a:pt x="3772" y="503"/>
                  </a:lnTo>
                  <a:lnTo>
                    <a:pt x="3765" y="509"/>
                  </a:lnTo>
                  <a:lnTo>
                    <a:pt x="3765" y="523"/>
                  </a:lnTo>
                  <a:lnTo>
                    <a:pt x="3765" y="530"/>
                  </a:lnTo>
                  <a:lnTo>
                    <a:pt x="3758" y="537"/>
                  </a:lnTo>
                  <a:lnTo>
                    <a:pt x="3758" y="544"/>
                  </a:lnTo>
                  <a:lnTo>
                    <a:pt x="3751" y="551"/>
                  </a:lnTo>
                  <a:lnTo>
                    <a:pt x="3744" y="565"/>
                  </a:lnTo>
                  <a:lnTo>
                    <a:pt x="3744" y="572"/>
                  </a:lnTo>
                  <a:lnTo>
                    <a:pt x="3737" y="579"/>
                  </a:lnTo>
                  <a:lnTo>
                    <a:pt x="3730" y="586"/>
                  </a:lnTo>
                  <a:lnTo>
                    <a:pt x="3723" y="593"/>
                  </a:lnTo>
                  <a:lnTo>
                    <a:pt x="3716" y="607"/>
                  </a:lnTo>
                  <a:lnTo>
                    <a:pt x="3709" y="614"/>
                  </a:lnTo>
                  <a:lnTo>
                    <a:pt x="3695" y="621"/>
                  </a:lnTo>
                  <a:lnTo>
                    <a:pt x="3688" y="628"/>
                  </a:lnTo>
                  <a:lnTo>
                    <a:pt x="3681" y="635"/>
                  </a:lnTo>
                  <a:lnTo>
                    <a:pt x="3667" y="649"/>
                  </a:lnTo>
                  <a:lnTo>
                    <a:pt x="3653" y="656"/>
                  </a:lnTo>
                  <a:lnTo>
                    <a:pt x="3646" y="663"/>
                  </a:lnTo>
                  <a:lnTo>
                    <a:pt x="3632" y="670"/>
                  </a:lnTo>
                  <a:lnTo>
                    <a:pt x="3618" y="677"/>
                  </a:lnTo>
                  <a:lnTo>
                    <a:pt x="3605" y="684"/>
                  </a:lnTo>
                  <a:lnTo>
                    <a:pt x="3591" y="691"/>
                  </a:lnTo>
                  <a:lnTo>
                    <a:pt x="3577" y="698"/>
                  </a:lnTo>
                  <a:lnTo>
                    <a:pt x="3563" y="712"/>
                  </a:lnTo>
                  <a:lnTo>
                    <a:pt x="3549" y="719"/>
                  </a:lnTo>
                  <a:lnTo>
                    <a:pt x="3535" y="726"/>
                  </a:lnTo>
                  <a:lnTo>
                    <a:pt x="3521" y="733"/>
                  </a:lnTo>
                  <a:lnTo>
                    <a:pt x="3500" y="740"/>
                  </a:lnTo>
                  <a:lnTo>
                    <a:pt x="3486" y="747"/>
                  </a:lnTo>
                  <a:lnTo>
                    <a:pt x="3465" y="754"/>
                  </a:lnTo>
                  <a:lnTo>
                    <a:pt x="3451" y="761"/>
                  </a:lnTo>
                  <a:lnTo>
                    <a:pt x="3430" y="768"/>
                  </a:lnTo>
                  <a:lnTo>
                    <a:pt x="3409" y="775"/>
                  </a:lnTo>
                  <a:lnTo>
                    <a:pt x="3388" y="782"/>
                  </a:lnTo>
                  <a:lnTo>
                    <a:pt x="3374" y="789"/>
                  </a:lnTo>
                  <a:lnTo>
                    <a:pt x="3353" y="796"/>
                  </a:lnTo>
                  <a:lnTo>
                    <a:pt x="3332" y="803"/>
                  </a:lnTo>
                  <a:lnTo>
                    <a:pt x="3311" y="810"/>
                  </a:lnTo>
                  <a:lnTo>
                    <a:pt x="3283" y="817"/>
                  </a:lnTo>
                  <a:lnTo>
                    <a:pt x="3262" y="817"/>
                  </a:lnTo>
                  <a:lnTo>
                    <a:pt x="3241" y="824"/>
                  </a:lnTo>
                  <a:lnTo>
                    <a:pt x="3220" y="831"/>
                  </a:lnTo>
                  <a:lnTo>
                    <a:pt x="3192" y="838"/>
                  </a:lnTo>
                  <a:lnTo>
                    <a:pt x="3171" y="845"/>
                  </a:lnTo>
                  <a:lnTo>
                    <a:pt x="3143" y="852"/>
                  </a:lnTo>
                  <a:lnTo>
                    <a:pt x="3122" y="859"/>
                  </a:lnTo>
                  <a:lnTo>
                    <a:pt x="3095" y="859"/>
                  </a:lnTo>
                  <a:lnTo>
                    <a:pt x="3074" y="866"/>
                  </a:lnTo>
                  <a:lnTo>
                    <a:pt x="3046" y="873"/>
                  </a:lnTo>
                  <a:lnTo>
                    <a:pt x="3018" y="880"/>
                  </a:lnTo>
                  <a:lnTo>
                    <a:pt x="2990" y="880"/>
                  </a:lnTo>
                  <a:lnTo>
                    <a:pt x="2969" y="887"/>
                  </a:lnTo>
                  <a:lnTo>
                    <a:pt x="2941" y="894"/>
                  </a:lnTo>
                  <a:lnTo>
                    <a:pt x="2913" y="894"/>
                  </a:lnTo>
                  <a:lnTo>
                    <a:pt x="2885" y="901"/>
                  </a:lnTo>
                  <a:lnTo>
                    <a:pt x="2857" y="908"/>
                  </a:lnTo>
                  <a:lnTo>
                    <a:pt x="2829" y="908"/>
                  </a:lnTo>
                  <a:lnTo>
                    <a:pt x="2801" y="915"/>
                  </a:lnTo>
                  <a:lnTo>
                    <a:pt x="2773" y="922"/>
                  </a:lnTo>
                  <a:lnTo>
                    <a:pt x="2738" y="922"/>
                  </a:lnTo>
                  <a:lnTo>
                    <a:pt x="2710" y="929"/>
                  </a:lnTo>
                  <a:lnTo>
                    <a:pt x="2682" y="929"/>
                  </a:lnTo>
                  <a:lnTo>
                    <a:pt x="2654" y="936"/>
                  </a:lnTo>
                  <a:lnTo>
                    <a:pt x="2619" y="936"/>
                  </a:lnTo>
                  <a:lnTo>
                    <a:pt x="2592" y="943"/>
                  </a:lnTo>
                  <a:lnTo>
                    <a:pt x="2564" y="943"/>
                  </a:lnTo>
                  <a:lnTo>
                    <a:pt x="2529" y="950"/>
                  </a:lnTo>
                  <a:lnTo>
                    <a:pt x="2501" y="950"/>
                  </a:lnTo>
                  <a:lnTo>
                    <a:pt x="2466" y="950"/>
                  </a:lnTo>
                  <a:lnTo>
                    <a:pt x="2438" y="957"/>
                  </a:lnTo>
                  <a:lnTo>
                    <a:pt x="2403" y="957"/>
                  </a:lnTo>
                  <a:lnTo>
                    <a:pt x="2375" y="957"/>
                  </a:lnTo>
                  <a:lnTo>
                    <a:pt x="2340" y="964"/>
                  </a:lnTo>
                  <a:lnTo>
                    <a:pt x="2305" y="964"/>
                  </a:lnTo>
                  <a:lnTo>
                    <a:pt x="2277" y="964"/>
                  </a:lnTo>
                  <a:lnTo>
                    <a:pt x="2242" y="964"/>
                  </a:lnTo>
                  <a:lnTo>
                    <a:pt x="2214" y="971"/>
                  </a:lnTo>
                  <a:lnTo>
                    <a:pt x="2179" y="971"/>
                  </a:lnTo>
                  <a:lnTo>
                    <a:pt x="2144" y="971"/>
                  </a:lnTo>
                  <a:lnTo>
                    <a:pt x="2116" y="971"/>
                  </a:lnTo>
                  <a:lnTo>
                    <a:pt x="2082" y="971"/>
                  </a:lnTo>
                  <a:lnTo>
                    <a:pt x="2047" y="971"/>
                  </a:lnTo>
                  <a:lnTo>
                    <a:pt x="2019" y="978"/>
                  </a:lnTo>
                  <a:lnTo>
                    <a:pt x="1984" y="978"/>
                  </a:lnTo>
                  <a:lnTo>
                    <a:pt x="1949" y="978"/>
                  </a:lnTo>
                  <a:lnTo>
                    <a:pt x="1914" y="978"/>
                  </a:lnTo>
                  <a:lnTo>
                    <a:pt x="1886" y="978"/>
                  </a:lnTo>
                  <a:lnTo>
                    <a:pt x="1851" y="978"/>
                  </a:lnTo>
                  <a:lnTo>
                    <a:pt x="1816" y="978"/>
                  </a:lnTo>
                  <a:lnTo>
                    <a:pt x="1788" y="978"/>
                  </a:lnTo>
                  <a:lnTo>
                    <a:pt x="1753" y="978"/>
                  </a:lnTo>
                  <a:lnTo>
                    <a:pt x="1718" y="971"/>
                  </a:lnTo>
                  <a:lnTo>
                    <a:pt x="1690" y="971"/>
                  </a:lnTo>
                  <a:lnTo>
                    <a:pt x="1655" y="971"/>
                  </a:lnTo>
                  <a:lnTo>
                    <a:pt x="1620" y="971"/>
                  </a:lnTo>
                  <a:lnTo>
                    <a:pt x="1592" y="971"/>
                  </a:lnTo>
                  <a:lnTo>
                    <a:pt x="1558" y="971"/>
                  </a:lnTo>
                  <a:lnTo>
                    <a:pt x="1523" y="964"/>
                  </a:lnTo>
                  <a:lnTo>
                    <a:pt x="1495" y="964"/>
                  </a:lnTo>
                  <a:lnTo>
                    <a:pt x="1460" y="964"/>
                  </a:lnTo>
                  <a:lnTo>
                    <a:pt x="1425" y="964"/>
                  </a:lnTo>
                  <a:lnTo>
                    <a:pt x="1397" y="957"/>
                  </a:lnTo>
                  <a:lnTo>
                    <a:pt x="1362" y="957"/>
                  </a:lnTo>
                  <a:lnTo>
                    <a:pt x="1334" y="957"/>
                  </a:lnTo>
                  <a:lnTo>
                    <a:pt x="1299" y="950"/>
                  </a:lnTo>
                  <a:lnTo>
                    <a:pt x="1271" y="950"/>
                  </a:lnTo>
                  <a:lnTo>
                    <a:pt x="1236" y="950"/>
                  </a:lnTo>
                  <a:lnTo>
                    <a:pt x="1208" y="943"/>
                  </a:lnTo>
                  <a:lnTo>
                    <a:pt x="1180" y="943"/>
                  </a:lnTo>
                  <a:lnTo>
                    <a:pt x="1145" y="936"/>
                  </a:lnTo>
                  <a:lnTo>
                    <a:pt x="1117" y="936"/>
                  </a:lnTo>
                  <a:lnTo>
                    <a:pt x="1089" y="929"/>
                  </a:lnTo>
                  <a:lnTo>
                    <a:pt x="1055" y="929"/>
                  </a:lnTo>
                  <a:lnTo>
                    <a:pt x="1027" y="922"/>
                  </a:lnTo>
                  <a:lnTo>
                    <a:pt x="999" y="922"/>
                  </a:lnTo>
                  <a:lnTo>
                    <a:pt x="971" y="915"/>
                  </a:lnTo>
                  <a:lnTo>
                    <a:pt x="943" y="908"/>
                  </a:lnTo>
                  <a:lnTo>
                    <a:pt x="915" y="908"/>
                  </a:lnTo>
                  <a:lnTo>
                    <a:pt x="887" y="901"/>
                  </a:lnTo>
                  <a:lnTo>
                    <a:pt x="859" y="894"/>
                  </a:lnTo>
                  <a:lnTo>
                    <a:pt x="831" y="894"/>
                  </a:lnTo>
                  <a:lnTo>
                    <a:pt x="803" y="887"/>
                  </a:lnTo>
                  <a:lnTo>
                    <a:pt x="775" y="880"/>
                  </a:lnTo>
                  <a:lnTo>
                    <a:pt x="747" y="880"/>
                  </a:lnTo>
                  <a:lnTo>
                    <a:pt x="726" y="873"/>
                  </a:lnTo>
                  <a:lnTo>
                    <a:pt x="698" y="866"/>
                  </a:lnTo>
                  <a:lnTo>
                    <a:pt x="670" y="859"/>
                  </a:lnTo>
                  <a:lnTo>
                    <a:pt x="649" y="859"/>
                  </a:lnTo>
                  <a:lnTo>
                    <a:pt x="621" y="852"/>
                  </a:lnTo>
                  <a:lnTo>
                    <a:pt x="600" y="845"/>
                  </a:lnTo>
                  <a:lnTo>
                    <a:pt x="573" y="838"/>
                  </a:lnTo>
                  <a:lnTo>
                    <a:pt x="552" y="831"/>
                  </a:lnTo>
                  <a:lnTo>
                    <a:pt x="531" y="824"/>
                  </a:lnTo>
                  <a:lnTo>
                    <a:pt x="503" y="817"/>
                  </a:lnTo>
                  <a:lnTo>
                    <a:pt x="482" y="817"/>
                  </a:lnTo>
                  <a:lnTo>
                    <a:pt x="461" y="810"/>
                  </a:lnTo>
                  <a:lnTo>
                    <a:pt x="440" y="803"/>
                  </a:lnTo>
                  <a:lnTo>
                    <a:pt x="419" y="796"/>
                  </a:lnTo>
                  <a:lnTo>
                    <a:pt x="398" y="789"/>
                  </a:lnTo>
                  <a:lnTo>
                    <a:pt x="377" y="782"/>
                  </a:lnTo>
                  <a:lnTo>
                    <a:pt x="356" y="775"/>
                  </a:lnTo>
                  <a:lnTo>
                    <a:pt x="342" y="768"/>
                  </a:lnTo>
                  <a:lnTo>
                    <a:pt x="321" y="761"/>
                  </a:lnTo>
                  <a:lnTo>
                    <a:pt x="300" y="754"/>
                  </a:lnTo>
                  <a:lnTo>
                    <a:pt x="286" y="747"/>
                  </a:lnTo>
                  <a:lnTo>
                    <a:pt x="265" y="740"/>
                  </a:lnTo>
                  <a:lnTo>
                    <a:pt x="251" y="733"/>
                  </a:lnTo>
                  <a:lnTo>
                    <a:pt x="237" y="726"/>
                  </a:lnTo>
                  <a:lnTo>
                    <a:pt x="216" y="719"/>
                  </a:lnTo>
                  <a:lnTo>
                    <a:pt x="202" y="712"/>
                  </a:lnTo>
                  <a:lnTo>
                    <a:pt x="188" y="698"/>
                  </a:lnTo>
                  <a:lnTo>
                    <a:pt x="174" y="691"/>
                  </a:lnTo>
                  <a:lnTo>
                    <a:pt x="160" y="684"/>
                  </a:lnTo>
                  <a:lnTo>
                    <a:pt x="146" y="677"/>
                  </a:lnTo>
                  <a:lnTo>
                    <a:pt x="132" y="670"/>
                  </a:lnTo>
                  <a:lnTo>
                    <a:pt x="125" y="663"/>
                  </a:lnTo>
                  <a:lnTo>
                    <a:pt x="111" y="656"/>
                  </a:lnTo>
                  <a:lnTo>
                    <a:pt x="97" y="649"/>
                  </a:lnTo>
                  <a:lnTo>
                    <a:pt x="90" y="635"/>
                  </a:lnTo>
                  <a:lnTo>
                    <a:pt x="83" y="628"/>
                  </a:lnTo>
                  <a:lnTo>
                    <a:pt x="70" y="621"/>
                  </a:lnTo>
                  <a:lnTo>
                    <a:pt x="63" y="614"/>
                  </a:lnTo>
                  <a:lnTo>
                    <a:pt x="56" y="607"/>
                  </a:lnTo>
                  <a:lnTo>
                    <a:pt x="49" y="593"/>
                  </a:lnTo>
                  <a:lnTo>
                    <a:pt x="42" y="586"/>
                  </a:lnTo>
                  <a:lnTo>
                    <a:pt x="35" y="579"/>
                  </a:lnTo>
                  <a:lnTo>
                    <a:pt x="28" y="572"/>
                  </a:lnTo>
                  <a:lnTo>
                    <a:pt x="21" y="565"/>
                  </a:lnTo>
                  <a:lnTo>
                    <a:pt x="14" y="551"/>
                  </a:lnTo>
                  <a:lnTo>
                    <a:pt x="14" y="544"/>
                  </a:lnTo>
                  <a:lnTo>
                    <a:pt x="7" y="537"/>
                  </a:lnTo>
                  <a:lnTo>
                    <a:pt x="7" y="530"/>
                  </a:lnTo>
                  <a:lnTo>
                    <a:pt x="0" y="523"/>
                  </a:lnTo>
                  <a:lnTo>
                    <a:pt x="0" y="509"/>
                  </a:lnTo>
                  <a:lnTo>
                    <a:pt x="0" y="503"/>
                  </a:lnTo>
                  <a:lnTo>
                    <a:pt x="0" y="496"/>
                  </a:lnTo>
                  <a:lnTo>
                    <a:pt x="0" y="489"/>
                  </a:lnTo>
                  <a:lnTo>
                    <a:pt x="1886" y="489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3366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23"/>
            <p:cNvSpPr>
              <a:spLocks noChangeArrowheads="1"/>
            </p:cNvSpPr>
            <p:nvPr/>
          </p:nvSpPr>
          <p:spPr bwMode="auto">
            <a:xfrm>
              <a:off x="3384" y="2477"/>
              <a:ext cx="95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Individuals</a:t>
              </a:r>
              <a:r>
                <a:rPr lang="en-US" sz="1800" dirty="0">
                  <a:solidFill>
                    <a:srgbClr val="000000"/>
                  </a:solidFill>
                </a:rPr>
                <a:t> </a:t>
              </a:r>
              <a:endParaRPr lang="en-US" sz="1800" dirty="0"/>
            </a:p>
          </p:txBody>
        </p:sp>
        <p:sp>
          <p:nvSpPr>
            <p:cNvPr id="4108" name="Rectangle 24"/>
            <p:cNvSpPr>
              <a:spLocks noChangeArrowheads="1"/>
            </p:cNvSpPr>
            <p:nvPr/>
          </p:nvSpPr>
          <p:spPr bwMode="auto">
            <a:xfrm>
              <a:off x="3460" y="2691"/>
              <a:ext cx="645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$281.86 </a:t>
              </a:r>
            </a:p>
          </p:txBody>
        </p:sp>
        <p:sp>
          <p:nvSpPr>
            <p:cNvPr id="4109" name="Rectangle 25"/>
            <p:cNvSpPr>
              <a:spLocks noChangeArrowheads="1"/>
            </p:cNvSpPr>
            <p:nvPr/>
          </p:nvSpPr>
          <p:spPr bwMode="auto">
            <a:xfrm>
              <a:off x="3603" y="2889"/>
              <a:ext cx="36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72%</a:t>
              </a: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 bwMode="auto">
          <a:xfrm>
            <a:off x="518418" y="124178"/>
            <a:ext cx="7772400" cy="101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Who Gives</a:t>
            </a:r>
          </a:p>
        </p:txBody>
      </p:sp>
      <p:sp>
        <p:nvSpPr>
          <p:cNvPr id="4103" name="Rectangle 17"/>
          <p:cNvSpPr>
            <a:spLocks noChangeArrowheads="1"/>
          </p:cNvSpPr>
          <p:nvPr/>
        </p:nvSpPr>
        <p:spPr bwMode="auto">
          <a:xfrm>
            <a:off x="2530478" y="1530781"/>
            <a:ext cx="4063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sz="2800" b="1" dirty="0"/>
              <a:t>2016: $390.05 Billion</a:t>
            </a:r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214810" y="6449195"/>
            <a:ext cx="86952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kumimoji="0" lang="en-US" sz="1200" dirty="0">
                <a:solidFill>
                  <a:srgbClr val="000000"/>
                </a:solidFill>
              </a:rPr>
              <a:t>Design ©2017 Alexander Macnab &amp; Co.                                              Source Data: Giving USA Foundation | </a:t>
            </a:r>
            <a:r>
              <a:rPr kumimoji="0" lang="en-US" sz="1200" i="1" dirty="0">
                <a:solidFill>
                  <a:srgbClr val="000000"/>
                </a:solidFill>
              </a:rPr>
              <a:t>Giving USA 2017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156200" y="2848288"/>
            <a:ext cx="80966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94079"/>
            <a:ext cx="9144000" cy="1143000"/>
          </a:xfrm>
        </p:spPr>
        <p:txBody>
          <a:bodyPr/>
          <a:lstStyle/>
          <a:p>
            <a:r>
              <a:rPr lang="en-US" dirty="0">
                <a:effectLst/>
              </a:rPr>
              <a:t>Another Perspective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4503" y="6532884"/>
            <a:ext cx="89442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kumimoji="0" lang="en-US" sz="1200" dirty="0">
                <a:solidFill>
                  <a:srgbClr val="000000"/>
                </a:solidFill>
              </a:rPr>
              <a:t>Design ©2017 Alexander Macnab &amp; Co.                                                  Source Data: Giving USA Foundation | </a:t>
            </a:r>
            <a:r>
              <a:rPr kumimoji="0" lang="en-US" sz="1200" i="1" dirty="0">
                <a:solidFill>
                  <a:srgbClr val="000000"/>
                </a:solidFill>
              </a:rPr>
              <a:t>Giving USA 2017 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91762" y="1480621"/>
            <a:ext cx="4169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sz="2800" b="1" dirty="0"/>
              <a:t>2016: $ 390.05 Billion</a:t>
            </a: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412385" y="2426421"/>
            <a:ext cx="235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kumimoji="0" lang="en-US" sz="2400" dirty="0">
                <a:solidFill>
                  <a:srgbClr val="000000"/>
                </a:solidFill>
              </a:rPr>
              <a:t>Corporations 5%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6550" y="2224295"/>
            <a:ext cx="2654300" cy="773113"/>
            <a:chOff x="1812" y="1476"/>
            <a:chExt cx="1672" cy="487"/>
          </a:xfrm>
        </p:grpSpPr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1812" y="1476"/>
              <a:ext cx="331" cy="4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39" name="Rectangle 8"/>
            <p:cNvSpPr>
              <a:spLocks noChangeArrowheads="1"/>
            </p:cNvSpPr>
            <p:nvPr/>
          </p:nvSpPr>
          <p:spPr bwMode="auto">
            <a:xfrm>
              <a:off x="2708" y="1601"/>
              <a:ext cx="77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kumimoji="0" lang="en-US" sz="2400" dirty="0">
                  <a:solidFill>
                    <a:srgbClr val="000000"/>
                  </a:solidFill>
                </a:rPr>
                <a:t>$18.55</a:t>
              </a:r>
            </a:p>
          </p:txBody>
        </p:sp>
      </p:grpSp>
      <p:sp>
        <p:nvSpPr>
          <p:cNvPr id="461833" name="Rectangle 9"/>
          <p:cNvSpPr>
            <a:spLocks noChangeArrowheads="1"/>
          </p:cNvSpPr>
          <p:nvPr/>
        </p:nvSpPr>
        <p:spPr bwMode="auto">
          <a:xfrm>
            <a:off x="763409" y="4535161"/>
            <a:ext cx="2006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sz="2400" dirty="0">
                <a:solidFill>
                  <a:srgbClr val="000000"/>
                </a:solidFill>
                <a:cs typeface="+mn-cs"/>
              </a:rPr>
              <a:t>Bequests 8%</a:t>
            </a:r>
            <a:endParaRPr kumimoji="0"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76550" y="4367034"/>
            <a:ext cx="2771775" cy="773112"/>
            <a:chOff x="1812" y="2829"/>
            <a:chExt cx="1746" cy="487"/>
          </a:xfrm>
        </p:grpSpPr>
        <p:sp>
          <p:nvSpPr>
            <p:cNvPr id="461835" name="Rectangle 11"/>
            <p:cNvSpPr>
              <a:spLocks noChangeArrowheads="1"/>
            </p:cNvSpPr>
            <p:nvPr/>
          </p:nvSpPr>
          <p:spPr bwMode="auto">
            <a:xfrm>
              <a:off x="1812" y="2829"/>
              <a:ext cx="421" cy="487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61836" name="Rectangle 12"/>
            <p:cNvSpPr>
              <a:spLocks noChangeArrowheads="1"/>
            </p:cNvSpPr>
            <p:nvPr/>
          </p:nvSpPr>
          <p:spPr bwMode="auto">
            <a:xfrm>
              <a:off x="2708" y="2956"/>
              <a:ext cx="85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kumimoji="0" lang="en-US" sz="2400" dirty="0">
                  <a:solidFill>
                    <a:srgbClr val="000000"/>
                  </a:solidFill>
                  <a:cs typeface="+mn-cs"/>
                </a:rPr>
                <a:t>$30.36</a:t>
              </a:r>
              <a:endPara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endParaRPr>
            </a:p>
          </p:txBody>
        </p:sp>
      </p:grpSp>
      <p:sp>
        <p:nvSpPr>
          <p:cNvPr id="461837" name="Rectangle 13"/>
          <p:cNvSpPr>
            <a:spLocks noChangeArrowheads="1"/>
          </p:cNvSpPr>
          <p:nvPr/>
        </p:nvSpPr>
        <p:spPr bwMode="auto">
          <a:xfrm>
            <a:off x="319368" y="3508752"/>
            <a:ext cx="2450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kumimoji="0" lang="en-US" sz="2400" dirty="0">
                <a:solidFill>
                  <a:srgbClr val="000000"/>
                </a:solidFill>
              </a:rPr>
              <a:t>Foundations 15%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76550" y="3323956"/>
            <a:ext cx="6172201" cy="771525"/>
            <a:chOff x="1812" y="2167"/>
            <a:chExt cx="3888" cy="486"/>
          </a:xfrm>
        </p:grpSpPr>
        <p:sp>
          <p:nvSpPr>
            <p:cNvPr id="461839" name="Rectangle 15"/>
            <p:cNvSpPr>
              <a:spLocks noChangeArrowheads="1"/>
            </p:cNvSpPr>
            <p:nvPr/>
          </p:nvSpPr>
          <p:spPr bwMode="auto">
            <a:xfrm>
              <a:off x="1812" y="2167"/>
              <a:ext cx="816" cy="486"/>
            </a:xfrm>
            <a:prstGeom prst="rect">
              <a:avLst/>
            </a:prstGeom>
            <a:gradFill>
              <a:gsLst>
                <a:gs pos="41000">
                  <a:srgbClr val="FFFF00"/>
                </a:gs>
                <a:gs pos="66000">
                  <a:srgbClr val="3333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35" name="Rectangle 16"/>
            <p:cNvSpPr>
              <a:spLocks noChangeArrowheads="1"/>
            </p:cNvSpPr>
            <p:nvPr/>
          </p:nvSpPr>
          <p:spPr bwMode="auto">
            <a:xfrm>
              <a:off x="2708" y="2286"/>
              <a:ext cx="29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kumimoji="0" lang="en-US" sz="2400" dirty="0">
                  <a:solidFill>
                    <a:srgbClr val="000000"/>
                  </a:solidFill>
                </a:rPr>
                <a:t>$59.28 </a:t>
              </a:r>
              <a:r>
                <a:rPr kumimoji="0" lang="en-US" sz="2000" dirty="0">
                  <a:solidFill>
                    <a:srgbClr val="000000"/>
                  </a:solidFill>
                </a:rPr>
                <a:t>(7.4% from family foundations)</a:t>
              </a:r>
            </a:p>
          </p:txBody>
        </p:sp>
      </p:grpSp>
      <p:sp>
        <p:nvSpPr>
          <p:cNvPr id="461841" name="Rectangle 17"/>
          <p:cNvSpPr>
            <a:spLocks noChangeArrowheads="1"/>
          </p:cNvSpPr>
          <p:nvPr/>
        </p:nvSpPr>
        <p:spPr bwMode="auto">
          <a:xfrm>
            <a:off x="518000" y="5582890"/>
            <a:ext cx="22518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sz="2400" dirty="0">
                <a:solidFill>
                  <a:srgbClr val="000000"/>
                </a:solidFill>
                <a:cs typeface="+mn-cs"/>
              </a:rPr>
              <a:t>Individuals 72%</a:t>
            </a:r>
            <a:endParaRPr kumimoji="0"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76550" y="5449364"/>
            <a:ext cx="6435725" cy="773113"/>
            <a:chOff x="1866" y="3480"/>
            <a:chExt cx="4171" cy="487"/>
          </a:xfrm>
          <a:solidFill>
            <a:srgbClr val="3333FF"/>
          </a:solidFill>
        </p:grpSpPr>
        <p:sp>
          <p:nvSpPr>
            <p:cNvPr id="461843" name="Rectangle 19"/>
            <p:cNvSpPr>
              <a:spLocks noChangeArrowheads="1"/>
            </p:cNvSpPr>
            <p:nvPr/>
          </p:nvSpPr>
          <p:spPr bwMode="auto">
            <a:xfrm>
              <a:off x="1866" y="3480"/>
              <a:ext cx="4171" cy="48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111" name="Rectangle 20"/>
            <p:cNvSpPr>
              <a:spLocks noChangeArrowheads="1"/>
            </p:cNvSpPr>
            <p:nvPr/>
          </p:nvSpPr>
          <p:spPr bwMode="auto">
            <a:xfrm>
              <a:off x="2776" y="3595"/>
              <a:ext cx="2254" cy="2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kumimoji="0" lang="en-US" sz="2400" dirty="0">
                  <a:solidFill>
                    <a:schemeClr val="bg1"/>
                  </a:solidFill>
                  <a:cs typeface="+mn-cs"/>
                </a:rPr>
                <a:t>$281.86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9" grpId="0" autoUpdateAnimBg="0"/>
      <p:bldP spid="461833" grpId="0" autoUpdateAnimBg="0"/>
      <p:bldP spid="461837" grpId="0" autoUpdateAnimBg="0"/>
      <p:bldP spid="4618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80271887"/>
              </p:ext>
            </p:extLst>
          </p:nvPr>
        </p:nvGraphicFramePr>
        <p:xfrm>
          <a:off x="133815" y="1355884"/>
          <a:ext cx="8932126" cy="540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7353" y="494509"/>
            <a:ext cx="7772400" cy="76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6000" dirty="0">
                <a:solidFill>
                  <a:schemeClr val="tx2"/>
                </a:solidFill>
              </a:rPr>
              <a:t>Who Gets</a:t>
            </a:r>
          </a:p>
        </p:txBody>
      </p:sp>
    </p:spTree>
    <p:extLst>
      <p:ext uri="{BB962C8B-B14F-4D97-AF65-F5344CB8AC3E}">
        <p14:creationId xmlns:p14="http://schemas.microsoft.com/office/powerpoint/2010/main" val="162391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5000"/>
          </a:spcBef>
          <a:spcAft>
            <a:spcPct val="0"/>
          </a:spcAft>
          <a:buClrTx/>
          <a:buSzTx/>
          <a:buFontTx/>
          <a:buNone/>
          <a:tabLst/>
          <a:defRPr kumimoji="1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5000"/>
          </a:spcBef>
          <a:spcAft>
            <a:spcPct val="0"/>
          </a:spcAft>
          <a:buClrTx/>
          <a:buSzTx/>
          <a:buFontTx/>
          <a:buNone/>
          <a:tabLst/>
          <a:defRPr kumimoji="1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7588</TotalTime>
  <Words>179</Words>
  <Application>Microsoft Office PowerPoint</Application>
  <PresentationFormat>Overhead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Monotype Sorts</vt:lpstr>
      <vt:lpstr>Tahoma</vt:lpstr>
      <vt:lpstr>Times New Roman</vt:lpstr>
      <vt:lpstr>Contemporary Portrait</vt:lpstr>
      <vt:lpstr>PowerPoint Presentation</vt:lpstr>
      <vt:lpstr>Another Perspective</vt:lpstr>
      <vt:lpstr>PowerPoint Presentation</vt:lpstr>
    </vt:vector>
  </TitlesOfParts>
  <Company>Alexander Macnab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Gives; Who Gets</dc:title>
  <dc:creator>Alexander "Sandy" Macnab</dc:creator>
  <cp:lastModifiedBy>Alexander "Sandy" Macnab</cp:lastModifiedBy>
  <cp:revision>287</cp:revision>
  <cp:lastPrinted>2016-06-12T00:17:21Z</cp:lastPrinted>
  <dcterms:created xsi:type="dcterms:W3CDTF">1999-03-13T00:00:38Z</dcterms:created>
  <dcterms:modified xsi:type="dcterms:W3CDTF">2017-06-13T18:34:56Z</dcterms:modified>
</cp:coreProperties>
</file>